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5CB"/>
          </a:solidFill>
        </a:fill>
      </a:tcStyle>
    </a:wholeTbl>
    <a:band2H>
      <a:tcTxStyle/>
      <a:tcStyle>
        <a:tcBdr/>
        <a:fill>
          <a:solidFill>
            <a:srgbClr val="F0F3E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9D8CA"/>
          </a:solidFill>
        </a:fill>
      </a:tcStyle>
    </a:wholeTbl>
    <a:band2H>
      <a:tcTxStyle/>
      <a:tcStyle>
        <a:tcBdr/>
        <a:fill>
          <a:solidFill>
            <a:srgbClr val="FCED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6DCD8"/>
          </a:solidFill>
        </a:fill>
      </a:tcStyle>
    </a:wholeTbl>
    <a:band2H>
      <a:tcTxStyle/>
      <a:tcStyle>
        <a:tcBdr/>
        <a:fill>
          <a:solidFill>
            <a:srgbClr val="F3EEED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528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4" name="Shape 94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 Light"/>
                <a:ea typeface="Calibri Light"/>
                <a:cs typeface="Calibri Light"/>
                <a:sym typeface="Calibri Light"/>
              </a:defRPr>
            </a:pPr>
            <a:endParaRPr/>
          </a:p>
        </p:txBody>
      </p:sp>
      <p:sp>
        <p:nvSpPr>
          <p:cNvPr id="12" name="Title Text"/>
          <p:cNvSpPr txBox="1">
            <a:spLocks noGrp="1"/>
          </p:cNvSpPr>
          <p:nvPr>
            <p:ph type="title"/>
          </p:nvPr>
        </p:nvSpPr>
        <p:spPr>
          <a:xfrm>
            <a:off x="603504" y="770467"/>
            <a:ext cx="10782301" cy="3352802"/>
          </a:xfrm>
          <a:prstGeom prst="rect">
            <a:avLst/>
          </a:prstGeom>
        </p:spPr>
        <p:txBody>
          <a:bodyPr anchor="b"/>
          <a:lstStyle>
            <a:lvl1pPr>
              <a:lnSpc>
                <a:spcPct val="80000"/>
              </a:lnSpc>
              <a:defRPr sz="8800">
                <a:solidFill>
                  <a:srgbClr val="FFFFFF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1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67512" y="4206876"/>
            <a:ext cx="9228202" cy="1645922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3200"/>
            </a:lvl1pPr>
            <a:lvl2pPr marL="0" indent="0">
              <a:buSzTx/>
              <a:buFontTx/>
              <a:buNone/>
              <a:defRPr sz="3200"/>
            </a:lvl2pPr>
            <a:lvl3pPr marL="0" indent="0">
              <a:buSzTx/>
              <a:buFontTx/>
              <a:buNone/>
              <a:defRPr sz="3200"/>
            </a:lvl3pPr>
            <a:lvl4pPr marL="0" indent="0">
              <a:buSzTx/>
              <a:buFontTx/>
              <a:buNone/>
              <a:defRPr sz="3200"/>
            </a:lvl4pPr>
            <a:lvl5pPr marL="0" indent="0">
              <a:buSzTx/>
              <a:buFont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603504" y="767419"/>
            <a:ext cx="10780777" cy="3355848"/>
          </a:xfrm>
          <a:prstGeom prst="rect">
            <a:avLst/>
          </a:prstGeom>
        </p:spPr>
        <p:txBody>
          <a:bodyPr anchor="b"/>
          <a:lstStyle>
            <a:lvl1pPr>
              <a:lnSpc>
                <a:spcPct val="80000"/>
              </a:lnSpc>
              <a:defRPr sz="8800"/>
            </a:lvl1pPr>
          </a:lstStyle>
          <a:p>
            <a:r>
              <a:t>Title Text</a:t>
            </a:r>
          </a:p>
        </p:txBody>
      </p:sp>
      <p:sp>
        <p:nvSpPr>
          <p:cNvPr id="3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67512" y="4204208"/>
            <a:ext cx="9226296" cy="1645922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3200">
                <a:solidFill>
                  <a:srgbClr val="000000"/>
                </a:solidFill>
              </a:defRPr>
            </a:lvl1pPr>
            <a:lvl2pPr marL="0" indent="0">
              <a:buSzTx/>
              <a:buFontTx/>
              <a:buNone/>
              <a:defRPr sz="3200">
                <a:solidFill>
                  <a:srgbClr val="000000"/>
                </a:solidFill>
              </a:defRPr>
            </a:lvl2pPr>
            <a:lvl3pPr marL="0" indent="0">
              <a:buSzTx/>
              <a:buFontTx/>
              <a:buNone/>
              <a:defRPr sz="3200">
                <a:solidFill>
                  <a:srgbClr val="000000"/>
                </a:solidFill>
              </a:defRPr>
            </a:lvl3pPr>
            <a:lvl4pPr marL="0" indent="0">
              <a:buSzTx/>
              <a:buFontTx/>
              <a:buNone/>
              <a:defRPr sz="3200">
                <a:solidFill>
                  <a:srgbClr val="000000"/>
                </a:solidFill>
              </a:defRPr>
            </a:lvl4pPr>
            <a:lvl5pPr marL="0" indent="0">
              <a:buSzTx/>
              <a:buFontTx/>
              <a:buNone/>
              <a:defRPr sz="3200"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76655" y="1998134"/>
            <a:ext cx="4663443" cy="3767330"/>
          </a:xfrm>
          <a:prstGeom prst="rect">
            <a:avLst/>
          </a:prstGeom>
        </p:spPr>
        <p:txBody>
          <a:bodyPr/>
          <a:lstStyle>
            <a:lvl2pPr marL="416051" indent="-411480"/>
            <a:lvl3pPr marL="731519" indent="-731519"/>
            <a:lvl4pPr marL="1234439" indent="-1234439"/>
            <a:lvl5pPr marL="1645920" indent="-1645920"/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76655" y="2040465"/>
            <a:ext cx="4663443" cy="723402"/>
          </a:xfrm>
          <a:prstGeom prst="rect">
            <a:avLst/>
          </a:prstGeom>
        </p:spPr>
        <p:txBody>
          <a:bodyPr anchor="ctr"/>
          <a:lstStyle>
            <a:lvl1pPr marL="0" indent="0">
              <a:buSzTx/>
              <a:buFontTx/>
              <a:buNone/>
              <a:defRPr sz="2200" cap="all"/>
            </a:lvl1pPr>
            <a:lvl2pPr marL="0" indent="0">
              <a:buSzTx/>
              <a:buFontTx/>
              <a:buNone/>
              <a:defRPr sz="2200" cap="all"/>
            </a:lvl2pPr>
            <a:lvl3pPr marL="0" indent="0">
              <a:buSzTx/>
              <a:buFontTx/>
              <a:buNone/>
              <a:defRPr sz="2200" cap="all"/>
            </a:lvl3pPr>
            <a:lvl4pPr marL="0" indent="0">
              <a:buSzTx/>
              <a:buFontTx/>
              <a:buNone/>
              <a:defRPr sz="2200" cap="all"/>
            </a:lvl4pPr>
            <a:lvl5pPr marL="0" indent="0">
              <a:buSzTx/>
              <a:buFontTx/>
              <a:buNone/>
              <a:defRPr sz="2200" cap="all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0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6007608" y="2038435"/>
            <a:ext cx="4663442" cy="722378"/>
          </a:xfrm>
          <a:prstGeom prst="rect">
            <a:avLst/>
          </a:prstGeom>
        </p:spPr>
        <p:txBody>
          <a:bodyPr anchor="ctr"/>
          <a:lstStyle/>
          <a:p>
            <a:endParaRPr/>
          </a:p>
        </p:txBody>
      </p:sp>
      <p:sp>
        <p:nvSpPr>
          <p:cNvPr id="5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45718" tIns="45718" rIns="45718" bIns="45718"/>
          <a:lstStyle/>
          <a:p>
            <a:pPr>
              <a:defRPr>
                <a:latin typeface="Calibri Light"/>
                <a:ea typeface="Calibri Light"/>
                <a:cs typeface="Calibri Light"/>
                <a:sym typeface="Calibri Light"/>
              </a:defRPr>
            </a:pPr>
            <a:endParaRPr/>
          </a:p>
        </p:txBody>
      </p:sp>
      <p:sp>
        <p:nvSpPr>
          <p:cNvPr id="74" name="Title Text"/>
          <p:cNvSpPr txBox="1">
            <a:spLocks noGrp="1"/>
          </p:cNvSpPr>
          <p:nvPr>
            <p:ph type="title"/>
          </p:nvPr>
        </p:nvSpPr>
        <p:spPr>
          <a:xfrm>
            <a:off x="8261404" y="542282"/>
            <a:ext cx="3383282" cy="1920240"/>
          </a:xfrm>
          <a:prstGeom prst="rect">
            <a:avLst/>
          </a:prstGeom>
        </p:spPr>
        <p:txBody>
          <a:bodyPr anchor="b"/>
          <a:lstStyle>
            <a:lvl1pPr>
              <a:defRPr sz="4000">
                <a:solidFill>
                  <a:srgbClr val="FFFFFF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62000" y="762000"/>
            <a:ext cx="6096000" cy="4572000"/>
          </a:xfrm>
          <a:prstGeom prst="rect">
            <a:avLst/>
          </a:prstGeom>
        </p:spPr>
        <p:txBody>
          <a:bodyPr/>
          <a:lstStyle>
            <a:lvl1pPr marL="91438" indent="-91438">
              <a:defRPr sz="3200"/>
            </a:lvl1pPr>
            <a:lvl2pPr marL="396457" indent="-391884">
              <a:defRPr sz="3200"/>
            </a:lvl2pPr>
            <a:lvl3pPr marL="731519" indent="-731519">
              <a:defRPr sz="3200"/>
            </a:lvl3pPr>
            <a:lvl4pPr marL="1316736" indent="-1316736">
              <a:defRPr sz="3200"/>
            </a:lvl4pPr>
            <a:lvl5pPr marL="1755648" indent="-1755648"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8275980" y="2511811"/>
            <a:ext cx="3398521" cy="3126989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itle Text"/>
          <p:cNvSpPr txBox="1">
            <a:spLocks noGrp="1"/>
          </p:cNvSpPr>
          <p:nvPr>
            <p:ph type="title"/>
          </p:nvPr>
        </p:nvSpPr>
        <p:spPr>
          <a:xfrm>
            <a:off x="649223" y="5418666"/>
            <a:ext cx="10780779" cy="613285"/>
          </a:xfrm>
          <a:prstGeom prst="rect">
            <a:avLst/>
          </a:prstGeom>
        </p:spPr>
        <p:txBody>
          <a:bodyPr anchor="b"/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85" name="Picture Placeholder 2"/>
          <p:cNvSpPr>
            <a:spLocks noGrp="1"/>
          </p:cNvSpPr>
          <p:nvPr>
            <p:ph type="pic" idx="21"/>
          </p:nvPr>
        </p:nvSpPr>
        <p:spPr>
          <a:xfrm>
            <a:off x="0" y="0"/>
            <a:ext cx="12192000" cy="533095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76655" y="5909735"/>
            <a:ext cx="9229346" cy="53340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90000"/>
              </a:lnSpc>
              <a:buSzTx/>
              <a:buFontTx/>
              <a:buNone/>
              <a:defRPr sz="1400"/>
            </a:lvl1pPr>
            <a:lvl2pPr marL="0" indent="0">
              <a:lnSpc>
                <a:spcPct val="90000"/>
              </a:lnSpc>
              <a:buSzTx/>
              <a:buFontTx/>
              <a:buNone/>
              <a:defRPr sz="1400"/>
            </a:lvl2pPr>
            <a:lvl3pPr marL="0" indent="0">
              <a:lnSpc>
                <a:spcPct val="90000"/>
              </a:lnSpc>
              <a:buSzTx/>
              <a:buFontTx/>
              <a:buNone/>
              <a:defRPr sz="1400"/>
            </a:lvl3pPr>
            <a:lvl4pPr marL="0" indent="0">
              <a:lnSpc>
                <a:spcPct val="90000"/>
              </a:lnSpc>
              <a:buSzTx/>
              <a:buFontTx/>
              <a:buNone/>
              <a:defRPr sz="1400"/>
            </a:lvl4pPr>
            <a:lvl5pPr marL="0" indent="0">
              <a:lnSpc>
                <a:spcPct val="90000"/>
              </a:lnSpc>
              <a:buSzTx/>
              <a:buFontTx/>
              <a:buNone/>
              <a:defRPr sz="1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657223" y="499532"/>
            <a:ext cx="10772776" cy="16581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676655" y="2011678"/>
            <a:ext cx="10753726" cy="37661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0259885" y="5870514"/>
            <a:ext cx="1430123" cy="1402937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b">
            <a:spAutoFit/>
          </a:bodyPr>
          <a:lstStyle>
            <a:lvl1pPr algn="r">
              <a:defRPr sz="10300">
                <a:solidFill>
                  <a:schemeClr val="accent1">
                    <a:alpha val="25000"/>
                  </a:schemeClr>
                </a:solidFill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med"/>
  <p:txStyles>
    <p:titleStyle>
      <a:lvl1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-120" baseline="0">
          <a:solidFill>
            <a:schemeClr val="accent1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-120" baseline="0">
          <a:solidFill>
            <a:schemeClr val="accent1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-120" baseline="0">
          <a:solidFill>
            <a:schemeClr val="accent1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-120" baseline="0">
          <a:solidFill>
            <a:schemeClr val="accent1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-120" baseline="0">
          <a:solidFill>
            <a:schemeClr val="accent1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-120" baseline="0">
          <a:solidFill>
            <a:schemeClr val="accent1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-120" baseline="0">
          <a:solidFill>
            <a:schemeClr val="accent1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-120" baseline="0">
          <a:solidFill>
            <a:schemeClr val="accent1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85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-120" baseline="0">
          <a:solidFill>
            <a:schemeClr val="accent1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91438" marR="0" indent="-91438" algn="l" defTabSz="914400" rtl="0" latinLnBrk="0">
        <a:lnSpc>
          <a:spcPct val="85000"/>
        </a:lnSpc>
        <a:spcBef>
          <a:spcPts val="1300"/>
        </a:spcBef>
        <a:spcAft>
          <a:spcPts val="0"/>
        </a:spcAft>
        <a:buClrTx/>
        <a:buSzPct val="100000"/>
        <a:buFont typeface="Arial"/>
        <a:buChar char=" "/>
        <a:tabLst/>
        <a:defRPr sz="2400" b="0" i="0" u="none" strike="noStrike" cap="none" spc="0" baseline="0">
          <a:solidFill>
            <a:srgbClr val="262626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347472" marR="0" indent="-342900" algn="l" defTabSz="914400" rtl="0" latinLnBrk="0">
        <a:lnSpc>
          <a:spcPct val="85000"/>
        </a:lnSpc>
        <a:spcBef>
          <a:spcPts val="1300"/>
        </a:spcBef>
        <a:spcAft>
          <a:spcPts val="0"/>
        </a:spcAft>
        <a:buClrTx/>
        <a:buSzPct val="100000"/>
        <a:buFont typeface="Arial"/>
        <a:buChar char=" "/>
        <a:tabLst/>
        <a:defRPr sz="2400" b="0" i="0" u="none" strike="noStrike" cap="none" spc="0" baseline="0">
          <a:solidFill>
            <a:srgbClr val="262626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658368" marR="0" indent="-658368" algn="l" defTabSz="914400" rtl="0" latinLnBrk="0">
        <a:lnSpc>
          <a:spcPct val="85000"/>
        </a:lnSpc>
        <a:spcBef>
          <a:spcPts val="1300"/>
        </a:spcBef>
        <a:spcAft>
          <a:spcPts val="0"/>
        </a:spcAft>
        <a:buClrTx/>
        <a:buSzPct val="100000"/>
        <a:buFont typeface="Arial"/>
        <a:buChar char=" "/>
        <a:tabLst/>
        <a:defRPr sz="2400" b="0" i="0" u="none" strike="noStrike" cap="none" spc="0" baseline="0">
          <a:solidFill>
            <a:srgbClr val="262626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1097280" marR="0" indent="-1097280" algn="l" defTabSz="914400" rtl="0" latinLnBrk="0">
        <a:lnSpc>
          <a:spcPct val="85000"/>
        </a:lnSpc>
        <a:spcBef>
          <a:spcPts val="1300"/>
        </a:spcBef>
        <a:spcAft>
          <a:spcPts val="0"/>
        </a:spcAft>
        <a:buClrTx/>
        <a:buSzPct val="100000"/>
        <a:buFont typeface="Arial"/>
        <a:buChar char=" "/>
        <a:tabLst/>
        <a:defRPr sz="2400" b="0" i="0" u="none" strike="noStrike" cap="none" spc="0" baseline="0">
          <a:solidFill>
            <a:srgbClr val="262626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1463039" marR="0" indent="-1463039" algn="l" defTabSz="914400" rtl="0" latinLnBrk="0">
        <a:lnSpc>
          <a:spcPct val="85000"/>
        </a:lnSpc>
        <a:spcBef>
          <a:spcPts val="1300"/>
        </a:spcBef>
        <a:spcAft>
          <a:spcPts val="0"/>
        </a:spcAft>
        <a:buClrTx/>
        <a:buSzPct val="100000"/>
        <a:buFont typeface="Arial"/>
        <a:buChar char=" "/>
        <a:tabLst/>
        <a:defRPr sz="2400" b="0" i="0" u="none" strike="noStrike" cap="none" spc="0" baseline="0">
          <a:solidFill>
            <a:srgbClr val="262626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1276200" marR="0" indent="-304800" algn="l" defTabSz="914400" rtl="0" latinLnBrk="0">
        <a:lnSpc>
          <a:spcPct val="85000"/>
        </a:lnSpc>
        <a:spcBef>
          <a:spcPts val="1300"/>
        </a:spcBef>
        <a:spcAft>
          <a:spcPts val="0"/>
        </a:spcAft>
        <a:buClrTx/>
        <a:buSzPct val="100000"/>
        <a:buFont typeface="Arial"/>
        <a:buChar char=" "/>
        <a:tabLst/>
        <a:defRPr sz="2400" b="0" i="0" u="none" strike="noStrike" cap="none" spc="0" baseline="0">
          <a:solidFill>
            <a:srgbClr val="262626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1476200" marR="0" indent="-304800" algn="l" defTabSz="914400" rtl="0" latinLnBrk="0">
        <a:lnSpc>
          <a:spcPct val="85000"/>
        </a:lnSpc>
        <a:spcBef>
          <a:spcPts val="1300"/>
        </a:spcBef>
        <a:spcAft>
          <a:spcPts val="0"/>
        </a:spcAft>
        <a:buClrTx/>
        <a:buSzPct val="100000"/>
        <a:buFont typeface="Arial"/>
        <a:buChar char=" "/>
        <a:tabLst/>
        <a:defRPr sz="2400" b="0" i="0" u="none" strike="noStrike" cap="none" spc="0" baseline="0">
          <a:solidFill>
            <a:srgbClr val="262626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1676200" marR="0" indent="-304800" algn="l" defTabSz="914400" rtl="0" latinLnBrk="0">
        <a:lnSpc>
          <a:spcPct val="85000"/>
        </a:lnSpc>
        <a:spcBef>
          <a:spcPts val="1300"/>
        </a:spcBef>
        <a:spcAft>
          <a:spcPts val="0"/>
        </a:spcAft>
        <a:buClrTx/>
        <a:buSzPct val="100000"/>
        <a:buFont typeface="Arial"/>
        <a:buChar char=" "/>
        <a:tabLst/>
        <a:defRPr sz="2400" b="0" i="0" u="none" strike="noStrike" cap="none" spc="0" baseline="0">
          <a:solidFill>
            <a:srgbClr val="262626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1876200" marR="0" indent="-304800" algn="l" defTabSz="914400" rtl="0" latinLnBrk="0">
        <a:lnSpc>
          <a:spcPct val="85000"/>
        </a:lnSpc>
        <a:spcBef>
          <a:spcPts val="1300"/>
        </a:spcBef>
        <a:spcAft>
          <a:spcPts val="0"/>
        </a:spcAft>
        <a:buClrTx/>
        <a:buSzPct val="100000"/>
        <a:buFont typeface="Arial"/>
        <a:buChar char=" "/>
        <a:tabLst/>
        <a:defRPr sz="2400" b="0" i="0" u="none" strike="noStrike" cap="none" spc="0" baseline="0">
          <a:solidFill>
            <a:srgbClr val="262626"/>
          </a:solidFill>
          <a:uFillTx/>
          <a:latin typeface="Calibri Light"/>
          <a:ea typeface="Calibri Light"/>
          <a:cs typeface="Calibri Light"/>
          <a:sym typeface="Calibri Light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3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 Light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3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 Light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3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 Light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3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 Light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3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 Light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3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 Light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3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 Light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3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 Light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3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itle 1"/>
          <p:cNvSpPr txBox="1">
            <a:spLocks noGrp="1"/>
          </p:cNvSpPr>
          <p:nvPr>
            <p:ph type="title"/>
          </p:nvPr>
        </p:nvSpPr>
        <p:spPr>
          <a:xfrm>
            <a:off x="815883" y="970404"/>
            <a:ext cx="10560233" cy="5163532"/>
          </a:xfrm>
          <a:prstGeom prst="rect">
            <a:avLst/>
          </a:prstGeom>
          <a:gradFill>
            <a:gsLst>
              <a:gs pos="0">
                <a:srgbClr val="C2927D"/>
              </a:gs>
              <a:gs pos="100000">
                <a:srgbClr val="F7C7B6"/>
              </a:gs>
            </a:gsLst>
            <a:lin ang="16200000"/>
          </a:gradFill>
          <a:ln>
            <a:solidFill>
              <a:schemeClr val="accent1"/>
            </a:solidFill>
            <a:round/>
          </a:ln>
        </p:spPr>
        <p:txBody>
          <a:bodyPr/>
          <a:lstStyle/>
          <a:p>
            <a:pPr algn="ctr" defTabSz="731520">
              <a:lnSpc>
                <a:spcPct val="100000"/>
              </a:lnSpc>
              <a:defRPr sz="1440" spc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t> </a:t>
            </a:r>
            <a:br/>
            <a:r>
              <a:rPr sz="880" spc="-80">
                <a:solidFill>
                  <a:srgbClr val="FE9432"/>
                </a:solidFill>
              </a:rPr>
              <a:t> </a:t>
            </a:r>
            <a:br>
              <a:rPr sz="880" spc="-80">
                <a:solidFill>
                  <a:srgbClr val="FE9432"/>
                </a:solidFill>
              </a:rPr>
            </a:br>
            <a:br>
              <a:rPr sz="880" spc="-80">
                <a:solidFill>
                  <a:srgbClr val="FE9432"/>
                </a:solidFill>
              </a:rPr>
            </a:br>
            <a:br>
              <a:rPr sz="880" spc="-80">
                <a:solidFill>
                  <a:srgbClr val="FE9432"/>
                </a:solidFill>
              </a:rPr>
            </a:br>
            <a:r>
              <a:rPr sz="880" spc="-80">
                <a:solidFill>
                  <a:srgbClr val="FE9432"/>
                </a:solidFill>
                <a:latin typeface="Arial Black"/>
                <a:ea typeface="Arial Black"/>
                <a:cs typeface="Arial Black"/>
                <a:sym typeface="Arial Black"/>
              </a:rPr>
              <a:t>                                               </a:t>
            </a:r>
          </a:p>
          <a:p>
            <a:pPr algn="ctr" defTabSz="731520">
              <a:lnSpc>
                <a:spcPct val="100000"/>
              </a:lnSpc>
              <a:defRPr sz="1440" spc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rPr sz="1760" spc="-160">
                <a:solidFill>
                  <a:srgbClr val="005493"/>
                </a:solidFill>
                <a:latin typeface="Arial Black"/>
                <a:ea typeface="Arial Black"/>
                <a:cs typeface="Arial Black"/>
                <a:sym typeface="Arial Black"/>
              </a:rPr>
              <a:t>SYSTEM OCHRONY DZIECKA W POLSCE - </a:t>
            </a:r>
          </a:p>
          <a:p>
            <a:pPr algn="ctr" defTabSz="731520">
              <a:lnSpc>
                <a:spcPct val="100000"/>
              </a:lnSpc>
              <a:defRPr sz="1440" spc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rPr sz="1760" spc="-160">
                <a:solidFill>
                  <a:srgbClr val="005493"/>
                </a:solidFill>
                <a:latin typeface="Arial Black"/>
                <a:ea typeface="Arial Black"/>
                <a:cs typeface="Arial Black"/>
                <a:sym typeface="Arial Black"/>
              </a:rPr>
              <a:t>STRUKTURA, KIERUNKI I WYZWANIA</a:t>
            </a:r>
            <a:endParaRPr sz="1760" spc="-146">
              <a:solidFill>
                <a:srgbClr val="005493"/>
              </a:solidFill>
              <a:latin typeface="Arial Black"/>
              <a:ea typeface="Arial Black"/>
              <a:cs typeface="Arial Black"/>
              <a:sym typeface="Arial Black"/>
            </a:endParaRPr>
          </a:p>
          <a:p>
            <a:pPr defTabSz="731520">
              <a:lnSpc>
                <a:spcPct val="100000"/>
              </a:lnSpc>
              <a:defRPr sz="1440" spc="0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defRPr>
            </a:pPr>
            <a:r>
              <a:t>                </a:t>
            </a:r>
            <a:endParaRPr sz="1760" spc="-146">
              <a:solidFill>
                <a:srgbClr val="005493"/>
              </a:solidFill>
            </a:endParaRPr>
          </a:p>
          <a:p>
            <a:pPr defTabSz="731520">
              <a:lnSpc>
                <a:spcPct val="100000"/>
              </a:lnSpc>
              <a:defRPr sz="1440" spc="0">
                <a:solidFill>
                  <a:srgbClr val="531B93"/>
                </a:solidFill>
                <a:latin typeface="Arial Black"/>
                <a:ea typeface="Arial Black"/>
                <a:cs typeface="Arial Black"/>
                <a:sym typeface="Arial Black"/>
              </a:defRPr>
            </a:pPr>
            <a:r>
              <a:t>                                                                                  </a:t>
            </a:r>
            <a:r>
              <a:rPr>
                <a:solidFill>
                  <a:srgbClr val="011993"/>
                </a:solidFill>
              </a:rPr>
              <a:t> </a:t>
            </a:r>
          </a:p>
          <a:p>
            <a:pPr defTabSz="731520">
              <a:lnSpc>
                <a:spcPct val="100000"/>
              </a:lnSpc>
              <a:defRPr sz="1440" spc="0">
                <a:solidFill>
                  <a:srgbClr val="531B93"/>
                </a:solidFill>
                <a:latin typeface="Arial Black"/>
                <a:ea typeface="Arial Black"/>
                <a:cs typeface="Arial Black"/>
                <a:sym typeface="Arial Black"/>
              </a:defRPr>
            </a:pPr>
            <a:r>
              <a:rPr>
                <a:solidFill>
                  <a:srgbClr val="011993"/>
                </a:solidFill>
              </a:rPr>
              <a:t>                       </a:t>
            </a:r>
            <a:endParaRPr sz="1040" spc="-87">
              <a:solidFill>
                <a:srgbClr val="005493"/>
              </a:solidFill>
            </a:endParaRPr>
          </a:p>
          <a:p>
            <a:pPr defTabSz="731520">
              <a:lnSpc>
                <a:spcPct val="100000"/>
              </a:lnSpc>
              <a:defRPr sz="1440" spc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pPr>
            <a:endParaRPr sz="1040" b="1" spc="-87">
              <a:solidFill>
                <a:srgbClr val="005493"/>
              </a:solidFill>
              <a:latin typeface="Carlito"/>
              <a:ea typeface="Carlito"/>
              <a:cs typeface="Carlito"/>
              <a:sym typeface="Carlito"/>
            </a:endParaRPr>
          </a:p>
          <a:p>
            <a:pPr defTabSz="731520">
              <a:lnSpc>
                <a:spcPct val="100000"/>
              </a:lnSpc>
              <a:defRPr sz="1440" spc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pPr>
            <a:endParaRPr sz="1040" b="1" spc="-87">
              <a:solidFill>
                <a:srgbClr val="005493"/>
              </a:solidFill>
              <a:latin typeface="Carlito"/>
              <a:ea typeface="Carlito"/>
              <a:cs typeface="Carlito"/>
              <a:sym typeface="Carlito"/>
            </a:endParaRPr>
          </a:p>
          <a:p>
            <a:pPr defTabSz="731520">
              <a:lnSpc>
                <a:spcPct val="100000"/>
              </a:lnSpc>
              <a:defRPr sz="1440" spc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pPr>
            <a:endParaRPr sz="1040" b="1" spc="-87">
              <a:solidFill>
                <a:srgbClr val="005493"/>
              </a:solidFill>
              <a:latin typeface="Carlito"/>
              <a:ea typeface="Carlito"/>
              <a:cs typeface="Carlito"/>
              <a:sym typeface="Carlito"/>
            </a:endParaRPr>
          </a:p>
          <a:p>
            <a:pPr defTabSz="731520">
              <a:lnSpc>
                <a:spcPct val="100000"/>
              </a:lnSpc>
              <a:defRPr sz="1440" spc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pPr>
            <a:endParaRPr sz="1040" b="1" spc="-87">
              <a:solidFill>
                <a:srgbClr val="005493"/>
              </a:solidFill>
              <a:latin typeface="Carlito"/>
              <a:ea typeface="Carlito"/>
              <a:cs typeface="Carlito"/>
              <a:sym typeface="Carlito"/>
            </a:endParaRPr>
          </a:p>
          <a:p>
            <a:pPr defTabSz="731520">
              <a:lnSpc>
                <a:spcPct val="100000"/>
              </a:lnSpc>
              <a:defRPr sz="1440" spc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pPr>
            <a:endParaRPr sz="1040" b="1" spc="-87">
              <a:solidFill>
                <a:srgbClr val="005493"/>
              </a:solidFill>
              <a:latin typeface="Carlito"/>
              <a:ea typeface="Carlito"/>
              <a:cs typeface="Carlito"/>
              <a:sym typeface="Carlito"/>
            </a:endParaRPr>
          </a:p>
          <a:p>
            <a:pPr defTabSz="731520">
              <a:lnSpc>
                <a:spcPct val="100000"/>
              </a:lnSpc>
              <a:defRPr sz="1440" spc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pPr>
            <a:endParaRPr sz="1040" b="1" spc="-87">
              <a:solidFill>
                <a:srgbClr val="005493"/>
              </a:solidFill>
              <a:latin typeface="Carlito"/>
              <a:ea typeface="Carlito"/>
              <a:cs typeface="Carlito"/>
              <a:sym typeface="Carlito"/>
            </a:endParaRPr>
          </a:p>
          <a:p>
            <a:pPr defTabSz="731520">
              <a:lnSpc>
                <a:spcPct val="100000"/>
              </a:lnSpc>
              <a:defRPr sz="1440" spc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pPr>
            <a:endParaRPr sz="1760" b="1" spc="-140">
              <a:solidFill>
                <a:srgbClr val="005493"/>
              </a:solidFill>
              <a:latin typeface="Carlito"/>
              <a:ea typeface="Carlito"/>
              <a:cs typeface="Carlito"/>
              <a:sym typeface="Carlito"/>
            </a:endParaRPr>
          </a:p>
          <a:p>
            <a:pPr defTabSz="731520">
              <a:lnSpc>
                <a:spcPct val="100000"/>
              </a:lnSpc>
              <a:defRPr sz="1440" b="1" spc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rPr sz="1760" spc="-140">
                <a:solidFill>
                  <a:srgbClr val="005493"/>
                </a:solidFill>
                <a:latin typeface="Carlito"/>
                <a:ea typeface="Carlito"/>
                <a:cs typeface="Carlito"/>
                <a:sym typeface="Carlito"/>
              </a:rPr>
              <a:t>             </a:t>
            </a:r>
            <a:r>
              <a:t>Joanna Gorczowska </a:t>
            </a:r>
            <a:endParaRPr sz="1760" spc="-140">
              <a:solidFill>
                <a:srgbClr val="009051"/>
              </a:solidFill>
              <a:latin typeface="Carlito"/>
              <a:ea typeface="Carlito"/>
              <a:cs typeface="Carlito"/>
              <a:sym typeface="Carlito"/>
            </a:endParaRPr>
          </a:p>
          <a:p>
            <a:pPr defTabSz="731520">
              <a:lnSpc>
                <a:spcPct val="100000"/>
              </a:lnSpc>
              <a:defRPr sz="1440" spc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"/>
              </a:defRPr>
            </a:pPr>
            <a:r>
              <a:rPr sz="1760" spc="-140">
                <a:solidFill>
                  <a:srgbClr val="009051"/>
                </a:solidFill>
                <a:latin typeface="Carlito"/>
                <a:ea typeface="Carlito"/>
                <a:cs typeface="Carlito"/>
                <a:sym typeface="Carlito"/>
              </a:rPr>
              <a:t>             </a:t>
            </a:r>
            <a:r>
              <a:rPr b="1"/>
              <a:t>Konsultant Ochrony Dziecka </a:t>
            </a:r>
            <a:br/>
            <a:br/>
            <a:br/>
            <a:br/>
            <a:br/>
            <a:r>
              <a:rPr sz="560" spc="-80">
                <a:solidFill>
                  <a:srgbClr val="7E8B1E"/>
                </a:solidFill>
                <a:latin typeface="Calibri Light"/>
                <a:ea typeface="Calibri Light"/>
                <a:cs typeface="Calibri Light"/>
                <a:sym typeface="Calibri Light"/>
              </a:rPr>
              <a:t>        </a:t>
            </a:r>
            <a:br>
              <a:rPr sz="560" spc="-80">
                <a:solidFill>
                  <a:srgbClr val="7E8B1E"/>
                </a:solidFill>
                <a:latin typeface="Calibri Light"/>
                <a:ea typeface="Calibri Light"/>
                <a:cs typeface="Calibri Light"/>
                <a:sym typeface="Calibri Light"/>
              </a:rPr>
            </a:br>
            <a:endParaRPr sz="560" spc="-80">
              <a:solidFill>
                <a:srgbClr val="7E8B1E"/>
              </a:solidFill>
              <a:latin typeface="Calibri Light"/>
              <a:ea typeface="Calibri Light"/>
              <a:cs typeface="Calibri Light"/>
              <a:sym typeface="Calibri Light"/>
            </a:endParaRPr>
          </a:p>
        </p:txBody>
      </p:sp>
      <p:sp>
        <p:nvSpPr>
          <p:cNvPr id="97" name="Content Placeholder 2"/>
          <p:cNvSpPr txBox="1">
            <a:spLocks noGrp="1"/>
          </p:cNvSpPr>
          <p:nvPr>
            <p:ph type="body" sz="half" idx="1"/>
          </p:nvPr>
        </p:nvSpPr>
        <p:spPr>
          <a:xfrm>
            <a:off x="1219139" y="7242078"/>
            <a:ext cx="10168132" cy="2185268"/>
          </a:xfrm>
          <a:prstGeom prst="rect">
            <a:avLst/>
          </a:prstGeom>
        </p:spPr>
        <p:txBody>
          <a:bodyPr/>
          <a:lstStyle>
            <a:lvl1pPr marL="91438" indent="-91438">
              <a:defRPr sz="11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r>
              <a:t>Centra Ochrony Dzieci – ku CENTintegracji systemu wsparcia dziecka i rodziny w Polsce oraz budowania praktyki skoncentrowanej na dziecku </a:t>
            </a:r>
          </a:p>
        </p:txBody>
      </p:sp>
      <p:sp>
        <p:nvSpPr>
          <p:cNvPr id="98" name="Slide Number Placeholder 5"/>
          <p:cNvSpPr txBox="1">
            <a:spLocks noGrp="1"/>
          </p:cNvSpPr>
          <p:nvPr>
            <p:ph type="sldNum" sz="quarter" idx="4294967295"/>
          </p:nvPr>
        </p:nvSpPr>
        <p:spPr>
          <a:xfrm>
            <a:off x="13382398" y="5847879"/>
            <a:ext cx="767131" cy="1402937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rPr/>
              <a:t>1</a:t>
            </a:fld>
            <a:endParaRPr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Title 1"/>
          <p:cNvSpPr txBox="1">
            <a:spLocks noGrp="1"/>
          </p:cNvSpPr>
          <p:nvPr>
            <p:ph type="title"/>
          </p:nvPr>
        </p:nvSpPr>
        <p:spPr>
          <a:xfrm>
            <a:off x="657223" y="499532"/>
            <a:ext cx="10772776" cy="1424681"/>
          </a:xfrm>
          <a:prstGeom prst="rect">
            <a:avLst/>
          </a:prstGeom>
        </p:spPr>
        <p:txBody>
          <a:bodyPr/>
          <a:lstStyle>
            <a:lvl1pPr algn="ctr">
              <a:defRPr sz="2600" b="1" spc="-200">
                <a:solidFill>
                  <a:schemeClr val="accent3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ZAŁOŻENIA KTÓRE MUSI SPEŁNIAĆ SYSTEM, ABY BYŁ SYSTEMEM OCHRONY DZIECKA </a:t>
            </a:r>
          </a:p>
        </p:txBody>
      </p:sp>
      <p:sp>
        <p:nvSpPr>
          <p:cNvPr id="194" name="Content Placeholder 2"/>
          <p:cNvSpPr txBox="1">
            <a:spLocks noGrp="1"/>
          </p:cNvSpPr>
          <p:nvPr>
            <p:ph type="body" sz="quarter" idx="1"/>
          </p:nvPr>
        </p:nvSpPr>
        <p:spPr>
          <a:xfrm>
            <a:off x="663103" y="5732145"/>
            <a:ext cx="10767278" cy="45721"/>
          </a:xfrm>
          <a:prstGeom prst="rect">
            <a:avLst/>
          </a:prstGeom>
        </p:spPr>
        <p:txBody>
          <a:bodyPr/>
          <a:lstStyle/>
          <a:p>
            <a:pPr marL="36574" indent="-36574" defTabSz="365759">
              <a:spcBef>
                <a:spcPts val="500"/>
              </a:spcBef>
              <a:defRPr sz="900"/>
            </a:pPr>
            <a:endParaRPr/>
          </a:p>
        </p:txBody>
      </p:sp>
      <p:sp>
        <p:nvSpPr>
          <p:cNvPr id="195" name="pole tekstowe 15"/>
          <p:cNvSpPr txBox="1"/>
          <p:nvPr/>
        </p:nvSpPr>
        <p:spPr>
          <a:xfrm>
            <a:off x="629840" y="1924238"/>
            <a:ext cx="9485180" cy="48031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457200">
              <a:spcBef>
                <a:spcPts val="1200"/>
              </a:spcBef>
              <a:defRPr sz="1900" b="1">
                <a:latin typeface="Tahoma"/>
                <a:ea typeface="Tahoma"/>
                <a:cs typeface="Tahoma"/>
                <a:sym typeface="Tahoma"/>
              </a:defRPr>
            </a:pPr>
            <a:r>
              <a:t>Jasno określony cel – ochrona przed krzywdzeniem jako funkcja nadrzędna</a:t>
            </a:r>
            <a:br/>
            <a:r>
              <a:rPr b="0"/>
              <a:t>(Munro 2011; Gilbert et al. 2011; UNICEF 2012; FRA 2023)</a:t>
            </a:r>
          </a:p>
          <a:p>
            <a:pPr defTabSz="457200">
              <a:spcBef>
                <a:spcPts val="1200"/>
              </a:spcBef>
              <a:defRPr sz="1900" b="1">
                <a:latin typeface="Tahoma"/>
                <a:ea typeface="Tahoma"/>
                <a:cs typeface="Tahoma"/>
                <a:sym typeface="Tahoma"/>
              </a:defRPr>
            </a:pPr>
            <a:r>
              <a:t>Spójny język i definicje pojęć (ryzyko, krzywda, dobro dziecka)</a:t>
            </a:r>
            <a:br/>
            <a:r>
              <a:rPr b="0"/>
              <a:t>(Bruning &amp; Doek 2021; OECD 2019; UNICEF 2012; FRA 2023)</a:t>
            </a:r>
          </a:p>
          <a:p>
            <a:pPr defTabSz="457200">
              <a:spcBef>
                <a:spcPts val="1200"/>
              </a:spcBef>
              <a:defRPr sz="1900" b="1">
                <a:latin typeface="Tahoma"/>
                <a:ea typeface="Tahoma"/>
                <a:cs typeface="Tahoma"/>
                <a:sym typeface="Tahoma"/>
              </a:defRPr>
            </a:pPr>
            <a:r>
              <a:t>Kryteria progowe interwencji (thresholds) – kiedy ingerencja jest obowiązkowa</a:t>
            </a:r>
            <a:br/>
            <a:r>
              <a:rPr b="0"/>
              <a:t>(Children Act 1989; Munro 2011; Gilbert et al. 2011)</a:t>
            </a:r>
          </a:p>
          <a:p>
            <a:pPr defTabSz="457200">
              <a:spcBef>
                <a:spcPts val="1200"/>
              </a:spcBef>
              <a:defRPr sz="1900" b="1">
                <a:latin typeface="Tahoma"/>
                <a:ea typeface="Tahoma"/>
                <a:cs typeface="Tahoma"/>
                <a:sym typeface="Tahoma"/>
              </a:defRPr>
            </a:pPr>
            <a:r>
              <a:t>Niezależny arbiter ingerencji (sąd) zamiast zarządzania sprawą</a:t>
            </a:r>
            <a:br/>
            <a:r>
              <a:rPr b="0"/>
              <a:t>(ECHR; Bruning &amp; Doek 2021; FRA 2023)</a:t>
            </a:r>
          </a:p>
          <a:p>
            <a:pPr defTabSz="457200">
              <a:spcBef>
                <a:spcPts val="1200"/>
              </a:spcBef>
              <a:defRPr sz="1900" b="1">
                <a:latin typeface="Tahoma"/>
                <a:ea typeface="Tahoma"/>
                <a:cs typeface="Tahoma"/>
                <a:sym typeface="Tahoma"/>
              </a:defRPr>
            </a:pPr>
            <a:r>
              <a:t>Współpraca wielodyscyplinarna jako struktura, nie deklaracja</a:t>
            </a:r>
            <a:br/>
            <a:r>
              <a:rPr b="0"/>
              <a:t>(Munro 2011; UNICEF 2012; Isokuortti et al. 2024)</a:t>
            </a:r>
          </a:p>
          <a:p>
            <a:pPr defTabSz="457200">
              <a:spcBef>
                <a:spcPts val="1200"/>
              </a:spcBef>
              <a:defRPr sz="1900">
                <a:latin typeface="Tahoma"/>
                <a:ea typeface="Tahoma"/>
                <a:cs typeface="Tahoma"/>
                <a:sym typeface="Tahoma"/>
              </a:defRPr>
            </a:pPr>
            <a:endParaRPr b="0"/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Diagnostyka interdyscyplinarna jako podstawa decyzji, nie opinie cząstkowe (Chapin Hall 2010; EIF 2020; Bruning &amp; Doek 2021)…"/>
          <p:cNvSpPr txBox="1"/>
          <p:nvPr/>
        </p:nvSpPr>
        <p:spPr>
          <a:xfrm>
            <a:off x="528795" y="767081"/>
            <a:ext cx="10748180" cy="49682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457200">
              <a:spcBef>
                <a:spcPts val="1200"/>
              </a:spcBef>
              <a:defRPr sz="2300" b="1">
                <a:latin typeface="Tahoma"/>
                <a:ea typeface="Tahoma"/>
                <a:cs typeface="Tahoma"/>
                <a:sym typeface="Tahoma"/>
              </a:defRPr>
            </a:pPr>
            <a:r>
              <a:t>Diagnostyka wielodyscyplinarna jako podstawa decyzji, nie opinie cząstkowe</a:t>
            </a:r>
            <a:br/>
            <a:r>
              <a:rPr b="0"/>
              <a:t>(Chapin Hall 2010; EIF 2020; Bruning &amp; Doek 2021)</a:t>
            </a:r>
          </a:p>
          <a:p>
            <a:pPr defTabSz="457200">
              <a:spcBef>
                <a:spcPts val="1200"/>
              </a:spcBef>
              <a:defRPr sz="2300" b="1">
                <a:latin typeface="Tahoma"/>
                <a:ea typeface="Tahoma"/>
                <a:cs typeface="Tahoma"/>
                <a:sym typeface="Tahoma"/>
              </a:defRPr>
            </a:pPr>
            <a:r>
              <a:t>Jednoznaczne przypisanie odpowiedzialności </a:t>
            </a:r>
            <a:br/>
            <a:r>
              <a:rPr b="0"/>
              <a:t>(OECD 2019; FRA 2023; Gilbert et al. 2011)</a:t>
            </a:r>
          </a:p>
          <a:p>
            <a:pPr defTabSz="457200">
              <a:spcBef>
                <a:spcPts val="1200"/>
              </a:spcBef>
              <a:defRPr sz="2300" b="1">
                <a:latin typeface="Tahoma"/>
                <a:ea typeface="Tahoma"/>
                <a:cs typeface="Tahoma"/>
                <a:sym typeface="Tahoma"/>
              </a:defRPr>
            </a:pPr>
            <a:r>
              <a:t>Obowiązkowe kanały wymiany informacji między instytucjami</a:t>
            </a:r>
            <a:br/>
            <a:r>
              <a:rPr b="0"/>
              <a:t>(FRA 2023; UNICEF 2012; Munro 2011)</a:t>
            </a:r>
          </a:p>
          <a:p>
            <a:pPr defTabSz="457200">
              <a:spcBef>
                <a:spcPts val="1200"/>
              </a:spcBef>
              <a:defRPr sz="2300" b="1">
                <a:latin typeface="Tahoma"/>
                <a:ea typeface="Tahoma"/>
                <a:cs typeface="Tahoma"/>
                <a:sym typeface="Tahoma"/>
              </a:defRPr>
            </a:pPr>
            <a:r>
              <a:t>System skoncentrowany na potrzebach dziecka</a:t>
            </a:r>
            <a:br/>
            <a:r>
              <a:rPr b="0"/>
              <a:t>(Bruning &amp; Doek 2021; OECD 2019; ECHR)</a:t>
            </a:r>
          </a:p>
          <a:p>
            <a:pPr defTabSz="457200">
              <a:spcBef>
                <a:spcPts val="1200"/>
              </a:spcBef>
              <a:defRPr sz="2300" b="1">
                <a:latin typeface="Tahoma"/>
                <a:ea typeface="Tahoma"/>
                <a:cs typeface="Tahoma"/>
                <a:sym typeface="Tahoma"/>
              </a:defRPr>
            </a:pPr>
            <a:r>
              <a:t>Uczenie się systemowe (monitoring, ewaluacja, dane, feedback do praktyki)</a:t>
            </a:r>
            <a:br/>
            <a:r>
              <a:rPr b="0"/>
              <a:t>(OECD 2019; UNICEF 2012; FRA 2023; Munro 2011)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Założenia polskiego systemu wsparcia rodziny i dziecka…"/>
          <p:cNvSpPr txBox="1"/>
          <p:nvPr/>
        </p:nvSpPr>
        <p:spPr>
          <a:xfrm>
            <a:off x="786765" y="589280"/>
            <a:ext cx="10198698" cy="52603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457200">
              <a:spcBef>
                <a:spcPts val="1200"/>
              </a:spcBef>
              <a:defRPr sz="2700" b="1">
                <a:solidFill>
                  <a:srgbClr val="FF9300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Założenia polskiego systemu wsparcia rodziny i dziecka </a:t>
            </a:r>
          </a:p>
          <a:p>
            <a:pPr defTabSz="457200">
              <a:spcBef>
                <a:spcPts val="1200"/>
              </a:spcBef>
              <a:defRPr sz="1400">
                <a:latin typeface="Tahoma"/>
                <a:ea typeface="Tahoma"/>
                <a:cs typeface="Tahoma"/>
                <a:sym typeface="Tahoma"/>
              </a:defRPr>
            </a:pPr>
            <a:endParaRPr/>
          </a:p>
          <a:p>
            <a:pPr marL="160420" indent="-160420" defTabSz="457200">
              <a:spcBef>
                <a:spcPts val="1200"/>
              </a:spcBef>
              <a:buSzPct val="100000"/>
              <a:buChar char="•"/>
              <a:defRPr sz="1700" b="1">
                <a:latin typeface="Tahoma"/>
                <a:ea typeface="Tahoma"/>
                <a:cs typeface="Tahoma"/>
                <a:sym typeface="Tahoma"/>
              </a:defRPr>
            </a:pPr>
            <a:r>
              <a:t>Pierwszym celem państwa jest utrzymanie dziecka w rodzinie pochodzenia</a:t>
            </a:r>
            <a:r>
              <a:rPr b="0"/>
              <a:t>, przy założeniu, że rodzina powinna być wzmacniana i wspierana, a interwencja powinna być ostatecznością.</a:t>
            </a:r>
          </a:p>
          <a:p>
            <a:pPr marL="160420" indent="-160420" defTabSz="457200">
              <a:spcBef>
                <a:spcPts val="1200"/>
              </a:spcBef>
              <a:buSzPct val="100000"/>
              <a:buChar char="•"/>
              <a:defRPr sz="1700">
                <a:latin typeface="Tahoma"/>
                <a:ea typeface="Tahoma"/>
                <a:cs typeface="Tahoma"/>
                <a:sym typeface="Tahoma"/>
              </a:defRPr>
            </a:pPr>
            <a:r>
              <a:t>System opiera się na </a:t>
            </a:r>
            <a:r>
              <a:rPr b="1"/>
              <a:t>trójstopniowej strukturze administracyjnej (gmina–powiat–województwo)</a:t>
            </a:r>
            <a:r>
              <a:t>, w której zadania są rozdzielone między różne instytucje, a odpowiedzialność jest współdzielona.</a:t>
            </a:r>
          </a:p>
          <a:p>
            <a:pPr marL="160420" indent="-160420" defTabSz="457200">
              <a:spcBef>
                <a:spcPts val="1200"/>
              </a:spcBef>
              <a:buSzPct val="100000"/>
              <a:buChar char="•"/>
              <a:defRPr sz="1700" b="1">
                <a:latin typeface="Tahoma"/>
                <a:ea typeface="Tahoma"/>
                <a:cs typeface="Tahoma"/>
                <a:sym typeface="Tahoma"/>
              </a:defRPr>
            </a:pPr>
            <a:r>
              <a:t>Wsparcie poprzedza ochronę</a:t>
            </a:r>
            <a:r>
              <a:rPr b="0"/>
              <a:t> — państwo zakłada, że zanim dojdzie do działań interwencyjnych wobec dziecka, służby powinny najpierw oferować rodzinie pomoc i narzędzia zmiany.</a:t>
            </a:r>
          </a:p>
          <a:p>
            <a:pPr marL="160420" indent="-160420" defTabSz="457200">
              <a:spcBef>
                <a:spcPts val="1200"/>
              </a:spcBef>
              <a:buSzPct val="100000"/>
              <a:buChar char="•"/>
              <a:defRPr sz="1700">
                <a:latin typeface="Tahoma"/>
                <a:ea typeface="Tahoma"/>
                <a:cs typeface="Tahoma"/>
                <a:sym typeface="Tahoma"/>
              </a:defRPr>
            </a:pPr>
            <a:r>
              <a:t>System zakłada, że </a:t>
            </a:r>
            <a:r>
              <a:rPr b="1"/>
              <a:t>instytucje współpracują ze sobą wielosektorowo</a:t>
            </a:r>
            <a:r>
              <a:t> (pomoc społeczna, oświata, zdrowie, policja, piecza) w celu ochrony dobra dziecka i wsparcia rodziny.</a:t>
            </a:r>
          </a:p>
          <a:p>
            <a:pPr marL="160420" indent="-160420" defTabSz="457200">
              <a:spcBef>
                <a:spcPts val="1200"/>
              </a:spcBef>
              <a:buSzPct val="100000"/>
              <a:buChar char="•"/>
              <a:defRPr sz="1700">
                <a:latin typeface="Tahoma"/>
                <a:ea typeface="Tahoma"/>
                <a:cs typeface="Tahoma"/>
                <a:sym typeface="Tahoma"/>
              </a:defRPr>
            </a:pPr>
            <a:r>
              <a:t>Zakłada się, że </a:t>
            </a:r>
            <a:r>
              <a:rPr b="1"/>
              <a:t>procedury (np. Niebieska Karta, art. 12a)</a:t>
            </a:r>
            <a:r>
              <a:t> zapewniają jednolity i wystarczający mechanizm ochrony w sytuacjach przemocy.</a:t>
            </a:r>
          </a:p>
          <a:p>
            <a:pPr marL="160420" indent="-160420" defTabSz="457200">
              <a:spcBef>
                <a:spcPts val="1200"/>
              </a:spcBef>
              <a:buSzPct val="100000"/>
              <a:buChar char="•"/>
              <a:defRPr sz="1700">
                <a:latin typeface="Tahoma"/>
                <a:ea typeface="Tahoma"/>
                <a:cs typeface="Tahoma"/>
                <a:sym typeface="Tahoma"/>
              </a:defRPr>
            </a:pPr>
            <a:r>
              <a:t>System przyjmuje, że </a:t>
            </a:r>
            <a:r>
              <a:rPr b="1"/>
              <a:t>piecza zastępcza jest rozwiązaniem tymczasowym, a celem nadrzędnym jest reintegracja z rodziną biologiczną</a:t>
            </a:r>
            <a:r>
              <a:t>, jeśli tylko jest to możliwe.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TRUKTURA SYSTEMU"/>
          <p:cNvSpPr txBox="1"/>
          <p:nvPr/>
        </p:nvSpPr>
        <p:spPr>
          <a:xfrm>
            <a:off x="4113776" y="329118"/>
            <a:ext cx="3964443" cy="5105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2700" b="1">
                <a:solidFill>
                  <a:srgbClr val="FF9300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STRUKTURA SYSTEMU</a:t>
            </a:r>
          </a:p>
        </p:txBody>
      </p:sp>
      <p:grpSp>
        <p:nvGrpSpPr>
          <p:cNvPr id="105" name="POZIOM GMINNY- WSPARCIE ŚRODOWISKOWE, tzw pierwszy kontakt."/>
          <p:cNvGrpSpPr/>
          <p:nvPr/>
        </p:nvGrpSpPr>
        <p:grpSpPr>
          <a:xfrm>
            <a:off x="884222" y="4636508"/>
            <a:ext cx="5205123" cy="729983"/>
            <a:chOff x="0" y="0"/>
            <a:chExt cx="5205122" cy="729981"/>
          </a:xfrm>
        </p:grpSpPr>
        <p:sp>
          <p:nvSpPr>
            <p:cNvPr id="103" name="Rectangle"/>
            <p:cNvSpPr/>
            <p:nvPr/>
          </p:nvSpPr>
          <p:spPr>
            <a:xfrm>
              <a:off x="0" y="0"/>
              <a:ext cx="5205123" cy="729982"/>
            </a:xfrm>
            <a:prstGeom prst="rect">
              <a:avLst/>
            </a:prstGeom>
            <a:gradFill flip="none" rotWithShape="1">
              <a:gsLst>
                <a:gs pos="0">
                  <a:srgbClr val="BF9D8F"/>
                </a:gs>
                <a:gs pos="50000">
                  <a:schemeClr val="accent6"/>
                </a:gs>
                <a:gs pos="100000">
                  <a:srgbClr val="A78576"/>
                </a:gs>
              </a:gsLst>
              <a:lin ang="2700000" scaled="0"/>
            </a:gradFill>
            <a:ln w="9525" cap="flat">
              <a:solidFill>
                <a:schemeClr val="accent1"/>
              </a:solidFill>
              <a:prstDash val="solid"/>
              <a:round/>
            </a:ln>
            <a:effectLst>
              <a:outerShdw blurRad="63500" dist="19050" dir="5400000" rotWithShape="0">
                <a:srgbClr val="000000">
                  <a:alpha val="63000"/>
                </a:srgbClr>
              </a:outerShdw>
            </a:effectLst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Calibri Light"/>
                  <a:ea typeface="Calibri Light"/>
                  <a:cs typeface="Calibri Light"/>
                  <a:sym typeface="Calibri Light"/>
                </a:defRPr>
              </a:pPr>
              <a:endParaRPr/>
            </a:p>
          </p:txBody>
        </p:sp>
        <p:sp>
          <p:nvSpPr>
            <p:cNvPr id="104" name="POZIOM GMINNY- WSPARCIE ŚRODOWISKOWE, tzw pierwszy kontakt."/>
            <p:cNvSpPr txBox="1"/>
            <p:nvPr/>
          </p:nvSpPr>
          <p:spPr>
            <a:xfrm>
              <a:off x="4762" y="52398"/>
              <a:ext cx="5195599" cy="62518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  <a:latin typeface="Calibri Light"/>
                  <a:ea typeface="Calibri Light"/>
                  <a:cs typeface="Calibri Light"/>
                  <a:sym typeface="Calibri Light"/>
                </a:defRPr>
              </a:lvl1pPr>
            </a:lstStyle>
            <a:p>
              <a:r>
                <a:t>POZIOM GMINNY- WSPARCIE ŚRODOWISKOWE, tzw pierwszy kontakt.  </a:t>
              </a:r>
            </a:p>
          </p:txBody>
        </p:sp>
      </p:grpSp>
      <p:grpSp>
        <p:nvGrpSpPr>
          <p:cNvPr id="108" name="POZIOM POWIATOWY- INTERWENCJA KRYZYSOWA I PIECZA ZASTĘPCZA"/>
          <p:cNvGrpSpPr/>
          <p:nvPr/>
        </p:nvGrpSpPr>
        <p:grpSpPr>
          <a:xfrm>
            <a:off x="884222" y="3368428"/>
            <a:ext cx="5205123" cy="878089"/>
            <a:chOff x="0" y="0"/>
            <a:chExt cx="5205122" cy="878087"/>
          </a:xfrm>
        </p:grpSpPr>
        <p:sp>
          <p:nvSpPr>
            <p:cNvPr id="106" name="Rectangle"/>
            <p:cNvSpPr/>
            <p:nvPr/>
          </p:nvSpPr>
          <p:spPr>
            <a:xfrm>
              <a:off x="0" y="0"/>
              <a:ext cx="5205123" cy="878088"/>
            </a:xfrm>
            <a:prstGeom prst="rect">
              <a:avLst/>
            </a:prstGeom>
            <a:gradFill flip="none" rotWithShape="1">
              <a:gsLst>
                <a:gs pos="0">
                  <a:srgbClr val="F9E4B8"/>
                </a:gs>
                <a:gs pos="50000">
                  <a:srgbClr val="F7D999"/>
                </a:gs>
                <a:gs pos="100000">
                  <a:srgbClr val="F8D583"/>
                </a:gs>
              </a:gsLst>
              <a:lin ang="2700000" scaled="0"/>
            </a:gradFill>
            <a:ln w="9525" cap="flat">
              <a:solidFill>
                <a:schemeClr val="accent4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sz="1700" b="1">
                  <a:latin typeface="Carlito"/>
                  <a:ea typeface="Carlito"/>
                  <a:cs typeface="Carlito"/>
                  <a:sym typeface="Carlito"/>
                </a:defRPr>
              </a:pPr>
              <a:endParaRPr/>
            </a:p>
          </p:txBody>
        </p:sp>
        <p:sp>
          <p:nvSpPr>
            <p:cNvPr id="107" name="POZIOM POWIATOWY- INTERWENCJA KRYZYSOWA I PIECZA ZASTĘPCZA"/>
            <p:cNvSpPr txBox="1"/>
            <p:nvPr/>
          </p:nvSpPr>
          <p:spPr>
            <a:xfrm>
              <a:off x="4762" y="150449"/>
              <a:ext cx="5195599" cy="5771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sz="1700" b="1">
                  <a:latin typeface="Carlito"/>
                  <a:ea typeface="Carlito"/>
                  <a:cs typeface="Carlito"/>
                  <a:sym typeface="Carlito"/>
                </a:defRPr>
              </a:lvl1pPr>
            </a:lstStyle>
            <a:p>
              <a:r>
                <a:t>POZIOM POWIATOWY- INTERWENCJA KRYZYSOWA I PIECZA ZASTĘPCZA</a:t>
              </a:r>
            </a:p>
          </p:txBody>
        </p:sp>
      </p:grpSp>
      <p:grpSp>
        <p:nvGrpSpPr>
          <p:cNvPr id="111" name="POZIOM WOJEWÓDZKI- POLITYKA REGIONALNA I KOORDYNACJA"/>
          <p:cNvGrpSpPr/>
          <p:nvPr/>
        </p:nvGrpSpPr>
        <p:grpSpPr>
          <a:xfrm>
            <a:off x="884222" y="2098760"/>
            <a:ext cx="5205123" cy="878089"/>
            <a:chOff x="0" y="0"/>
            <a:chExt cx="5205122" cy="878087"/>
          </a:xfrm>
        </p:grpSpPr>
        <p:sp>
          <p:nvSpPr>
            <p:cNvPr id="109" name="Rectangle"/>
            <p:cNvSpPr/>
            <p:nvPr/>
          </p:nvSpPr>
          <p:spPr>
            <a:xfrm>
              <a:off x="0" y="0"/>
              <a:ext cx="5205123" cy="878088"/>
            </a:xfrm>
            <a:prstGeom prst="rect">
              <a:avLst/>
            </a:prstGeom>
            <a:solidFill>
              <a:srgbClr val="E3D5CE"/>
            </a:solidFill>
            <a:ln w="12700" cap="flat">
              <a:solidFill>
                <a:srgbClr val="FFDE5E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sz="1300" b="1">
                  <a:solidFill>
                    <a:srgbClr val="0D0D0D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10" name="POZIOM WOJEWÓDZKI- POLITYKA REGIONALNA I KOORDYNACJA"/>
            <p:cNvSpPr txBox="1"/>
            <p:nvPr/>
          </p:nvSpPr>
          <p:spPr>
            <a:xfrm>
              <a:off x="6350" y="205525"/>
              <a:ext cx="5192423" cy="46703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sz="1300" b="1">
                  <a:solidFill>
                    <a:srgbClr val="0D0D0D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POZIOM WOJEWÓDZKI- POLITYKA REGIONALNA I KOORDYNACJA </a:t>
              </a:r>
            </a:p>
          </p:txBody>
        </p:sp>
      </p:grpSp>
      <p:pic>
        <p:nvPicPr>
          <p:cNvPr id="112" name="SAD CHILD KONFERENCJA CZECHY.jpg" descr="SAD CHILD KONFERENCJA CZECH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0711" y="5567738"/>
            <a:ext cx="756355" cy="1150656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15" name="POZIOM CENTRALNY"/>
          <p:cNvGrpSpPr/>
          <p:nvPr/>
        </p:nvGrpSpPr>
        <p:grpSpPr>
          <a:xfrm>
            <a:off x="884222" y="1032223"/>
            <a:ext cx="5205123" cy="878089"/>
            <a:chOff x="0" y="0"/>
            <a:chExt cx="5205122" cy="878087"/>
          </a:xfrm>
        </p:grpSpPr>
        <p:sp>
          <p:nvSpPr>
            <p:cNvPr id="113" name="Rectangle"/>
            <p:cNvSpPr/>
            <p:nvPr/>
          </p:nvSpPr>
          <p:spPr>
            <a:xfrm>
              <a:off x="0" y="0"/>
              <a:ext cx="5205123" cy="878088"/>
            </a:xfrm>
            <a:prstGeom prst="rect">
              <a:avLst/>
            </a:prstGeom>
            <a:solidFill>
              <a:schemeClr val="accent1"/>
            </a:solidFill>
            <a:ln w="12700" cap="flat">
              <a:solidFill>
                <a:srgbClr val="464D1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Calibri Light"/>
                  <a:ea typeface="Calibri Light"/>
                  <a:cs typeface="Calibri Light"/>
                  <a:sym typeface="Calibri Light"/>
                </a:defRPr>
              </a:pPr>
              <a:endParaRPr/>
            </a:p>
          </p:txBody>
        </p:sp>
        <p:sp>
          <p:nvSpPr>
            <p:cNvPr id="114" name="POZIOM CENTRALNY"/>
            <p:cNvSpPr txBox="1"/>
            <p:nvPr/>
          </p:nvSpPr>
          <p:spPr>
            <a:xfrm>
              <a:off x="6350" y="272501"/>
              <a:ext cx="5192423" cy="33308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  <a:latin typeface="Calibri Light"/>
                  <a:ea typeface="Calibri Light"/>
                  <a:cs typeface="Calibri Light"/>
                  <a:sym typeface="Calibri Light"/>
                </a:defRPr>
              </a:lvl1pPr>
            </a:lstStyle>
            <a:p>
              <a:r>
                <a:t>POZIOM CENTRALNY</a:t>
              </a:r>
            </a:p>
          </p:txBody>
        </p:sp>
      </p:grpSp>
      <p:sp>
        <p:nvSpPr>
          <p:cNvPr id="116" name="Arrow"/>
          <p:cNvSpPr/>
          <p:nvPr/>
        </p:nvSpPr>
        <p:spPr>
          <a:xfrm>
            <a:off x="6117749" y="1141642"/>
            <a:ext cx="1270002" cy="768670"/>
          </a:xfrm>
          <a:prstGeom prst="rightArrow">
            <a:avLst>
              <a:gd name="adj1" fmla="val 32000"/>
              <a:gd name="adj2" fmla="val 105741"/>
            </a:avLst>
          </a:prstGeom>
          <a:blipFill>
            <a:blip r:embed="rId3"/>
          </a:blipFill>
          <a:ln w="12700">
            <a:solidFill>
              <a:srgbClr val="464D10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Calibri Light"/>
                <a:ea typeface="Calibri Light"/>
                <a:cs typeface="Calibri Light"/>
                <a:sym typeface="Calibri Light"/>
              </a:defRPr>
            </a:pPr>
            <a:endParaRPr/>
          </a:p>
        </p:txBody>
      </p:sp>
      <p:sp>
        <p:nvSpPr>
          <p:cNvPr id="117" name="Rectangle"/>
          <p:cNvSpPr/>
          <p:nvPr/>
        </p:nvSpPr>
        <p:spPr>
          <a:xfrm>
            <a:off x="7416155" y="1223323"/>
            <a:ext cx="1824453" cy="605308"/>
          </a:xfrm>
          <a:prstGeom prst="rect">
            <a:avLst/>
          </a:prstGeom>
          <a:solidFill>
            <a:srgbClr val="FFFFFF"/>
          </a:solidFill>
          <a:ln w="12700">
            <a:solidFill>
              <a:schemeClr val="accent1"/>
            </a:solidFill>
          </a:ln>
        </p:spPr>
        <p:txBody>
          <a:bodyPr lIns="45718" tIns="45718" rIns="45718" bIns="45718" anchor="ctr"/>
          <a:lstStyle/>
          <a:p>
            <a:pPr>
              <a:defRPr>
                <a:latin typeface="Calibri Light"/>
                <a:ea typeface="Calibri Light"/>
                <a:cs typeface="Calibri Light"/>
                <a:sym typeface="Calibri Light"/>
              </a:defRPr>
            </a:pPr>
            <a:endParaRPr/>
          </a:p>
        </p:txBody>
      </p:sp>
      <p:sp>
        <p:nvSpPr>
          <p:cNvPr id="118" name="Nadzór, legislacja."/>
          <p:cNvSpPr txBox="1"/>
          <p:nvPr/>
        </p:nvSpPr>
        <p:spPr>
          <a:xfrm>
            <a:off x="7662547" y="1396876"/>
            <a:ext cx="1331667" cy="258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1300">
                <a:latin typeface="Calibri Light"/>
                <a:ea typeface="Calibri Light"/>
                <a:cs typeface="Calibri Light"/>
                <a:sym typeface="Calibri Light"/>
              </a:defRPr>
            </a:lvl1pPr>
          </a:lstStyle>
          <a:p>
            <a:r>
              <a:t>Nadzór, legislacja. </a:t>
            </a:r>
          </a:p>
        </p:txBody>
      </p:sp>
      <p:sp>
        <p:nvSpPr>
          <p:cNvPr id="119" name="Arrow"/>
          <p:cNvSpPr/>
          <p:nvPr/>
        </p:nvSpPr>
        <p:spPr>
          <a:xfrm>
            <a:off x="6117749" y="2153468"/>
            <a:ext cx="1270002" cy="768671"/>
          </a:xfrm>
          <a:prstGeom prst="rightArrow">
            <a:avLst>
              <a:gd name="adj1" fmla="val 32000"/>
              <a:gd name="adj2" fmla="val 105741"/>
            </a:avLst>
          </a:prstGeom>
          <a:blipFill>
            <a:blip r:embed="rId3"/>
          </a:blipFill>
          <a:ln w="12700">
            <a:solidFill>
              <a:srgbClr val="464D10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Calibri Light"/>
                <a:ea typeface="Calibri Light"/>
                <a:cs typeface="Calibri Light"/>
                <a:sym typeface="Calibri Light"/>
              </a:defRPr>
            </a:pPr>
            <a:endParaRPr/>
          </a:p>
        </p:txBody>
      </p:sp>
      <p:sp>
        <p:nvSpPr>
          <p:cNvPr id="120" name="Rectangle"/>
          <p:cNvSpPr/>
          <p:nvPr/>
        </p:nvSpPr>
        <p:spPr>
          <a:xfrm>
            <a:off x="7416155" y="2329437"/>
            <a:ext cx="1824453" cy="605307"/>
          </a:xfrm>
          <a:prstGeom prst="rect">
            <a:avLst/>
          </a:prstGeom>
          <a:solidFill>
            <a:srgbClr val="FFFFFF"/>
          </a:solidFill>
          <a:ln w="12700">
            <a:solidFill>
              <a:schemeClr val="accent1"/>
            </a:solidFill>
          </a:ln>
        </p:spPr>
        <p:txBody>
          <a:bodyPr lIns="45718" tIns="45718" rIns="45718" bIns="45718" anchor="ctr"/>
          <a:lstStyle/>
          <a:p>
            <a:pPr>
              <a:defRPr>
                <a:latin typeface="Calibri Light"/>
                <a:ea typeface="Calibri Light"/>
                <a:cs typeface="Calibri Light"/>
                <a:sym typeface="Calibri Light"/>
              </a:defRPr>
            </a:pPr>
            <a:endParaRPr/>
          </a:p>
        </p:txBody>
      </p:sp>
      <p:sp>
        <p:nvSpPr>
          <p:cNvPr id="121" name="Koordynacja, polityki…"/>
          <p:cNvSpPr txBox="1"/>
          <p:nvPr/>
        </p:nvSpPr>
        <p:spPr>
          <a:xfrm>
            <a:off x="7558151" y="2401390"/>
            <a:ext cx="1540460" cy="461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>
              <a:defRPr sz="1300">
                <a:latin typeface="Calibri Light"/>
                <a:ea typeface="Calibri Light"/>
                <a:cs typeface="Calibri Light"/>
                <a:sym typeface="Calibri Light"/>
              </a:defRPr>
            </a:pPr>
            <a:r>
              <a:t>Koordynacja, polityki </a:t>
            </a:r>
          </a:p>
          <a:p>
            <a:pPr>
              <a:defRPr sz="1300">
                <a:latin typeface="Calibri Light"/>
                <a:ea typeface="Calibri Light"/>
                <a:cs typeface="Calibri Light"/>
                <a:sym typeface="Calibri Light"/>
              </a:defRPr>
            </a:pPr>
            <a:r>
              <a:t>Społeczne </a:t>
            </a:r>
          </a:p>
        </p:txBody>
      </p:sp>
      <p:sp>
        <p:nvSpPr>
          <p:cNvPr id="122" name="Arrow"/>
          <p:cNvSpPr/>
          <p:nvPr/>
        </p:nvSpPr>
        <p:spPr>
          <a:xfrm>
            <a:off x="6117749" y="3423137"/>
            <a:ext cx="1270002" cy="768671"/>
          </a:xfrm>
          <a:prstGeom prst="rightArrow">
            <a:avLst>
              <a:gd name="adj1" fmla="val 32000"/>
              <a:gd name="adj2" fmla="val 105741"/>
            </a:avLst>
          </a:prstGeom>
          <a:blipFill>
            <a:blip r:embed="rId3"/>
          </a:blipFill>
          <a:ln w="12700">
            <a:solidFill>
              <a:srgbClr val="464D10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Calibri Light"/>
                <a:ea typeface="Calibri Light"/>
                <a:cs typeface="Calibri Light"/>
                <a:sym typeface="Calibri Light"/>
              </a:defRPr>
            </a:pPr>
            <a:endParaRPr/>
          </a:p>
        </p:txBody>
      </p:sp>
      <p:sp>
        <p:nvSpPr>
          <p:cNvPr id="123" name="Rectangle"/>
          <p:cNvSpPr/>
          <p:nvPr/>
        </p:nvSpPr>
        <p:spPr>
          <a:xfrm>
            <a:off x="7416155" y="3504819"/>
            <a:ext cx="1824453" cy="874914"/>
          </a:xfrm>
          <a:prstGeom prst="rect">
            <a:avLst/>
          </a:prstGeom>
          <a:solidFill>
            <a:srgbClr val="FFFFFF"/>
          </a:solidFill>
          <a:ln w="12700">
            <a:solidFill>
              <a:schemeClr val="accent1"/>
            </a:solidFill>
          </a:ln>
        </p:spPr>
        <p:txBody>
          <a:bodyPr lIns="45718" tIns="45718" rIns="45718" bIns="45718" anchor="ctr"/>
          <a:lstStyle/>
          <a:p>
            <a:pPr>
              <a:defRPr>
                <a:latin typeface="Calibri Light"/>
                <a:ea typeface="Calibri Light"/>
                <a:cs typeface="Calibri Light"/>
                <a:sym typeface="Calibri Light"/>
              </a:defRPr>
            </a:pPr>
            <a:endParaRPr/>
          </a:p>
        </p:txBody>
      </p:sp>
      <p:sp>
        <p:nvSpPr>
          <p:cNvPr id="124" name="Piecza zastępcza,…"/>
          <p:cNvSpPr txBox="1"/>
          <p:nvPr/>
        </p:nvSpPr>
        <p:spPr>
          <a:xfrm>
            <a:off x="7558151" y="3609103"/>
            <a:ext cx="1444206" cy="66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>
              <a:defRPr sz="1300">
                <a:latin typeface="Calibri Light"/>
                <a:ea typeface="Calibri Light"/>
                <a:cs typeface="Calibri Light"/>
                <a:sym typeface="Calibri Light"/>
              </a:defRPr>
            </a:pPr>
            <a:r>
              <a:t>Piecza zastępcza, </a:t>
            </a:r>
          </a:p>
          <a:p>
            <a:pPr>
              <a:defRPr sz="1300">
                <a:latin typeface="Calibri Light"/>
                <a:ea typeface="Calibri Light"/>
                <a:cs typeface="Calibri Light"/>
                <a:sym typeface="Calibri Light"/>
              </a:defRPr>
            </a:pPr>
            <a:r>
              <a:t>Osrodki interwencji </a:t>
            </a:r>
          </a:p>
          <a:p>
            <a:pPr>
              <a:defRPr sz="1300">
                <a:latin typeface="Calibri Light"/>
                <a:ea typeface="Calibri Light"/>
                <a:cs typeface="Calibri Light"/>
                <a:sym typeface="Calibri Light"/>
              </a:defRPr>
            </a:pPr>
            <a:r>
              <a:t>Kryzysowej</a:t>
            </a:r>
          </a:p>
        </p:txBody>
      </p:sp>
      <p:sp>
        <p:nvSpPr>
          <p:cNvPr id="125" name="Arrow"/>
          <p:cNvSpPr/>
          <p:nvPr/>
        </p:nvSpPr>
        <p:spPr>
          <a:xfrm>
            <a:off x="6117749" y="4617165"/>
            <a:ext cx="1270002" cy="768671"/>
          </a:xfrm>
          <a:prstGeom prst="rightArrow">
            <a:avLst>
              <a:gd name="adj1" fmla="val 32000"/>
              <a:gd name="adj2" fmla="val 105741"/>
            </a:avLst>
          </a:prstGeom>
          <a:blipFill>
            <a:blip r:embed="rId3"/>
          </a:blipFill>
          <a:ln w="12700">
            <a:solidFill>
              <a:srgbClr val="464D10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Calibri Light"/>
                <a:ea typeface="Calibri Light"/>
                <a:cs typeface="Calibri Light"/>
                <a:sym typeface="Calibri Light"/>
              </a:defRPr>
            </a:pPr>
            <a:endParaRPr/>
          </a:p>
        </p:txBody>
      </p:sp>
      <p:sp>
        <p:nvSpPr>
          <p:cNvPr id="126" name="Rectangle"/>
          <p:cNvSpPr/>
          <p:nvPr/>
        </p:nvSpPr>
        <p:spPr>
          <a:xfrm>
            <a:off x="7416155" y="4661765"/>
            <a:ext cx="1824453" cy="874914"/>
          </a:xfrm>
          <a:prstGeom prst="rect">
            <a:avLst/>
          </a:prstGeom>
          <a:solidFill>
            <a:srgbClr val="FFFFFF"/>
          </a:solidFill>
          <a:ln w="12700">
            <a:solidFill>
              <a:schemeClr val="accent1"/>
            </a:solidFill>
          </a:ln>
        </p:spPr>
        <p:txBody>
          <a:bodyPr lIns="45718" tIns="45718" rIns="45718" bIns="45718" anchor="ctr"/>
          <a:lstStyle/>
          <a:p>
            <a:pPr>
              <a:defRPr>
                <a:latin typeface="Calibri Light"/>
                <a:ea typeface="Calibri Light"/>
                <a:cs typeface="Calibri Light"/>
                <a:sym typeface="Calibri Light"/>
              </a:defRPr>
            </a:pPr>
            <a:endParaRPr/>
          </a:p>
        </p:txBody>
      </p:sp>
      <p:sp>
        <p:nvSpPr>
          <p:cNvPr id="127" name="Pomoc społeczna,…"/>
          <p:cNvSpPr txBox="1"/>
          <p:nvPr/>
        </p:nvSpPr>
        <p:spPr>
          <a:xfrm>
            <a:off x="7606278" y="4766922"/>
            <a:ext cx="1340051" cy="461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>
              <a:defRPr sz="1300">
                <a:latin typeface="Calibri Light"/>
                <a:ea typeface="Calibri Light"/>
                <a:cs typeface="Calibri Light"/>
                <a:sym typeface="Calibri Light"/>
              </a:defRPr>
            </a:pPr>
            <a:r>
              <a:t>Pomoc społeczna, </a:t>
            </a:r>
          </a:p>
          <a:p>
            <a:pPr>
              <a:defRPr sz="1300">
                <a:latin typeface="Calibri Light"/>
                <a:ea typeface="Calibri Light"/>
                <a:cs typeface="Calibri Light"/>
                <a:sym typeface="Calibri Light"/>
              </a:defRPr>
            </a:pPr>
            <a:r>
              <a:t>Asysta rodzinna </a:t>
            </a:r>
          </a:p>
        </p:txBody>
      </p:sp>
      <p:grpSp>
        <p:nvGrpSpPr>
          <p:cNvPr id="130" name="NGO"/>
          <p:cNvGrpSpPr/>
          <p:nvPr/>
        </p:nvGrpSpPr>
        <p:grpSpPr>
          <a:xfrm>
            <a:off x="9619411" y="1040096"/>
            <a:ext cx="1270002" cy="4777807"/>
            <a:chOff x="0" y="0"/>
            <a:chExt cx="1270001" cy="4777806"/>
          </a:xfrm>
        </p:grpSpPr>
        <p:sp>
          <p:nvSpPr>
            <p:cNvPr id="128" name="Rectangle"/>
            <p:cNvSpPr/>
            <p:nvPr/>
          </p:nvSpPr>
          <p:spPr>
            <a:xfrm>
              <a:off x="-1" y="-1"/>
              <a:ext cx="1270003" cy="4777808"/>
            </a:xfrm>
            <a:prstGeom prst="rect">
              <a:avLst/>
            </a:prstGeom>
            <a:solidFill>
              <a:srgbClr val="0070C0"/>
            </a:solidFill>
            <a:ln w="12700" cap="flat">
              <a:solidFill>
                <a:srgbClr val="464D1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Calibri Light"/>
                  <a:ea typeface="Calibri Light"/>
                  <a:cs typeface="Calibri Light"/>
                  <a:sym typeface="Calibri Light"/>
                </a:defRPr>
              </a:pPr>
              <a:endParaRPr/>
            </a:p>
          </p:txBody>
        </p:sp>
        <p:sp>
          <p:nvSpPr>
            <p:cNvPr id="129" name="NGO"/>
            <p:cNvSpPr txBox="1"/>
            <p:nvPr/>
          </p:nvSpPr>
          <p:spPr>
            <a:xfrm>
              <a:off x="6349" y="2222360"/>
              <a:ext cx="1257303" cy="33308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  <a:latin typeface="Calibri Light"/>
                  <a:ea typeface="Calibri Light"/>
                  <a:cs typeface="Calibri Light"/>
                  <a:sym typeface="Calibri Light"/>
                </a:defRPr>
              </a:lvl1pPr>
            </a:lstStyle>
            <a:p>
              <a:r>
                <a:t>     NGO</a:t>
              </a:r>
            </a:p>
          </p:txBody>
        </p:sp>
      </p:grp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TRUKTURA SYSTEMU"/>
          <p:cNvSpPr txBox="1"/>
          <p:nvPr/>
        </p:nvSpPr>
        <p:spPr>
          <a:xfrm>
            <a:off x="4111769" y="2903986"/>
            <a:ext cx="3968462" cy="5105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2700" b="1">
                <a:solidFill>
                  <a:srgbClr val="FF9300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STRUKTURA PROCESU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" name="ZGŁOSZENIE"/>
          <p:cNvGrpSpPr/>
          <p:nvPr/>
        </p:nvGrpSpPr>
        <p:grpSpPr>
          <a:xfrm>
            <a:off x="574667" y="384461"/>
            <a:ext cx="2222703" cy="783640"/>
            <a:chOff x="0" y="0"/>
            <a:chExt cx="2222701" cy="783638"/>
          </a:xfrm>
        </p:grpSpPr>
        <p:sp>
          <p:nvSpPr>
            <p:cNvPr id="134" name="Rectangle"/>
            <p:cNvSpPr/>
            <p:nvPr/>
          </p:nvSpPr>
          <p:spPr>
            <a:xfrm>
              <a:off x="0" y="0"/>
              <a:ext cx="2222702" cy="783639"/>
            </a:xfrm>
            <a:prstGeom prst="rect">
              <a:avLst/>
            </a:prstGeom>
            <a:solidFill>
              <a:srgbClr val="E3D5CE"/>
            </a:solidFill>
            <a:ln w="12700" cap="flat">
              <a:solidFill>
                <a:srgbClr val="FFDE5E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 sz="1200" b="1">
                  <a:solidFill>
                    <a:srgbClr val="FF26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35" name="ZGŁOSZENIE"/>
            <p:cNvSpPr txBox="1"/>
            <p:nvPr/>
          </p:nvSpPr>
          <p:spPr>
            <a:xfrm>
              <a:off x="6350" y="259693"/>
              <a:ext cx="2210002" cy="2642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sz="1200" b="1">
                  <a:solidFill>
                    <a:srgbClr val="FF26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ZGŁOSZENIE</a:t>
              </a:r>
            </a:p>
          </p:txBody>
        </p:sp>
      </p:grpSp>
      <p:grpSp>
        <p:nvGrpSpPr>
          <p:cNvPr id="139" name="POMOC SPOŁECZNA…"/>
          <p:cNvGrpSpPr/>
          <p:nvPr/>
        </p:nvGrpSpPr>
        <p:grpSpPr>
          <a:xfrm>
            <a:off x="3908615" y="1990478"/>
            <a:ext cx="1007436" cy="1007436"/>
            <a:chOff x="0" y="0"/>
            <a:chExt cx="1007435" cy="1007435"/>
          </a:xfrm>
        </p:grpSpPr>
        <p:sp>
          <p:nvSpPr>
            <p:cNvPr id="137" name="Square"/>
            <p:cNvSpPr/>
            <p:nvPr/>
          </p:nvSpPr>
          <p:spPr>
            <a:xfrm>
              <a:off x="-1" y="-1"/>
              <a:ext cx="1007436" cy="1007436"/>
            </a:xfrm>
            <a:prstGeom prst="rect">
              <a:avLst/>
            </a:prstGeom>
            <a:gradFill flip="none" rotWithShape="1">
              <a:gsLst>
                <a:gs pos="0">
                  <a:srgbClr val="F8BDB7"/>
                </a:gs>
                <a:gs pos="50000">
                  <a:srgbClr val="F6A199"/>
                </a:gs>
                <a:gs pos="100000">
                  <a:srgbClr val="F68E83"/>
                </a:gs>
              </a:gsLst>
              <a:lin ang="2700000" scaled="0"/>
            </a:gradFill>
            <a:ln w="127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 sz="1300" b="1">
                  <a:latin typeface="Carlito"/>
                  <a:ea typeface="Carlito"/>
                  <a:cs typeface="Carlito"/>
                  <a:sym typeface="Carlito"/>
                </a:defRPr>
              </a:pPr>
              <a:endParaRPr/>
            </a:p>
          </p:txBody>
        </p:sp>
        <p:sp>
          <p:nvSpPr>
            <p:cNvPr id="138" name="POMOC SPOŁECZNA…"/>
            <p:cNvSpPr txBox="1"/>
            <p:nvPr/>
          </p:nvSpPr>
          <p:spPr>
            <a:xfrm>
              <a:off x="5037" y="240118"/>
              <a:ext cx="997361" cy="52719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 sz="1300" b="1">
                  <a:latin typeface="Carlito"/>
                  <a:ea typeface="Carlito"/>
                  <a:cs typeface="Carlito"/>
                  <a:sym typeface="Carlito"/>
                </a:defRPr>
              </a:pPr>
              <a:r>
                <a:t>POMOC SPOŁECZNA</a:t>
              </a:r>
            </a:p>
            <a:p>
              <a:pPr>
                <a:defRPr sz="1300" b="1">
                  <a:latin typeface="Carlito"/>
                  <a:ea typeface="Carlito"/>
                  <a:cs typeface="Carlito"/>
                  <a:sym typeface="Carlito"/>
                </a:defRPr>
              </a:pPr>
              <a:r>
                <a:t>OPS, PCPR</a:t>
              </a:r>
            </a:p>
          </p:txBody>
        </p:sp>
      </p:grpSp>
      <p:grpSp>
        <p:nvGrpSpPr>
          <p:cNvPr id="142" name="POLICJA"/>
          <p:cNvGrpSpPr/>
          <p:nvPr/>
        </p:nvGrpSpPr>
        <p:grpSpPr>
          <a:xfrm>
            <a:off x="3908615" y="3345372"/>
            <a:ext cx="1007436" cy="1007436"/>
            <a:chOff x="0" y="0"/>
            <a:chExt cx="1007435" cy="1007435"/>
          </a:xfrm>
        </p:grpSpPr>
        <p:sp>
          <p:nvSpPr>
            <p:cNvPr id="140" name="Square"/>
            <p:cNvSpPr/>
            <p:nvPr/>
          </p:nvSpPr>
          <p:spPr>
            <a:xfrm>
              <a:off x="-1" y="-1"/>
              <a:ext cx="1007436" cy="1007436"/>
            </a:xfrm>
            <a:prstGeom prst="rect">
              <a:avLst/>
            </a:prstGeom>
            <a:solidFill>
              <a:schemeClr val="accent6">
                <a:satOff val="-11108"/>
                <a:lumOff val="-12509"/>
              </a:schemeClr>
            </a:solidFill>
            <a:ln w="127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Calibri Light"/>
                  <a:ea typeface="Calibri Light"/>
                  <a:cs typeface="Calibri Light"/>
                  <a:sym typeface="Calibri Light"/>
                </a:defRPr>
              </a:pPr>
              <a:endParaRPr/>
            </a:p>
          </p:txBody>
        </p:sp>
        <p:sp>
          <p:nvSpPr>
            <p:cNvPr id="141" name="POLICJA"/>
            <p:cNvSpPr txBox="1"/>
            <p:nvPr/>
          </p:nvSpPr>
          <p:spPr>
            <a:xfrm>
              <a:off x="5037" y="371606"/>
              <a:ext cx="997361" cy="2642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 b="1">
                  <a:solidFill>
                    <a:srgbClr val="FFFFFF"/>
                  </a:solidFill>
                  <a:latin typeface="Carlito"/>
                  <a:ea typeface="Carlito"/>
                  <a:cs typeface="Carlito"/>
                  <a:sym typeface="Carlito"/>
                </a:defRPr>
              </a:pPr>
              <a:r>
                <a:t>POLICJA</a:t>
              </a:r>
              <a:r>
                <a:rPr b="0">
                  <a:solidFill>
                    <a:srgbClr val="000000"/>
                  </a:solidFill>
                  <a:latin typeface="Calibri Light"/>
                  <a:ea typeface="Calibri Light"/>
                  <a:cs typeface="Calibri Light"/>
                  <a:sym typeface="Calibri Light"/>
                </a:rPr>
                <a:t> </a:t>
              </a:r>
            </a:p>
          </p:txBody>
        </p:sp>
      </p:grpSp>
      <p:grpSp>
        <p:nvGrpSpPr>
          <p:cNvPr id="145" name="SĄD RODZINNY"/>
          <p:cNvGrpSpPr/>
          <p:nvPr/>
        </p:nvGrpSpPr>
        <p:grpSpPr>
          <a:xfrm>
            <a:off x="3911172" y="4565911"/>
            <a:ext cx="1022411" cy="898070"/>
            <a:chOff x="0" y="0"/>
            <a:chExt cx="1022410" cy="898069"/>
          </a:xfrm>
        </p:grpSpPr>
        <p:sp>
          <p:nvSpPr>
            <p:cNvPr id="143" name="Rectangle"/>
            <p:cNvSpPr/>
            <p:nvPr/>
          </p:nvSpPr>
          <p:spPr>
            <a:xfrm>
              <a:off x="-1" y="-1"/>
              <a:ext cx="1022412" cy="898071"/>
            </a:xfrm>
            <a:prstGeom prst="rect">
              <a:avLst/>
            </a:prstGeom>
            <a:solidFill>
              <a:schemeClr val="accent4">
                <a:lumOff val="-9490"/>
              </a:schemeClr>
            </a:solidFill>
            <a:ln w="127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 b="1">
                  <a:solidFill>
                    <a:srgbClr val="FFFFFF"/>
                  </a:solidFill>
                  <a:latin typeface="Carlito"/>
                  <a:ea typeface="Carlito"/>
                  <a:cs typeface="Carlito"/>
                  <a:sym typeface="Carlito"/>
                </a:defRPr>
              </a:pPr>
              <a:endParaRPr/>
            </a:p>
          </p:txBody>
        </p:sp>
        <p:sp>
          <p:nvSpPr>
            <p:cNvPr id="144" name="Sąd rodzinny"/>
            <p:cNvSpPr txBox="1"/>
            <p:nvPr/>
          </p:nvSpPr>
          <p:spPr>
            <a:xfrm>
              <a:off x="4653" y="219961"/>
              <a:ext cx="1013104" cy="59850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ctr">
              <a:noAutofit/>
            </a:bodyPr>
            <a:lstStyle>
              <a:lvl1pPr>
                <a:defRPr b="1">
                  <a:solidFill>
                    <a:srgbClr val="FFFFFF"/>
                  </a:solidFill>
                  <a:latin typeface="Carlito"/>
                  <a:ea typeface="Carlito"/>
                  <a:cs typeface="Carlito"/>
                  <a:sym typeface="Carlito"/>
                </a:defRPr>
              </a:lvl1pPr>
            </a:lstStyle>
            <a:p>
              <a:r>
                <a:t>Sąd rodzinny</a:t>
              </a:r>
            </a:p>
          </p:txBody>
        </p:sp>
      </p:grpSp>
      <p:grpSp>
        <p:nvGrpSpPr>
          <p:cNvPr id="148" name="NIEBIESKA KARTA"/>
          <p:cNvGrpSpPr/>
          <p:nvPr/>
        </p:nvGrpSpPr>
        <p:grpSpPr>
          <a:xfrm>
            <a:off x="3787376" y="5677084"/>
            <a:ext cx="1270002" cy="1007436"/>
            <a:chOff x="0" y="0"/>
            <a:chExt cx="1270001" cy="1007435"/>
          </a:xfrm>
        </p:grpSpPr>
        <p:sp>
          <p:nvSpPr>
            <p:cNvPr id="146" name="Rectangle"/>
            <p:cNvSpPr/>
            <p:nvPr/>
          </p:nvSpPr>
          <p:spPr>
            <a:xfrm>
              <a:off x="-1" y="-1"/>
              <a:ext cx="1270003" cy="1007437"/>
            </a:xfrm>
            <a:prstGeom prst="rect">
              <a:avLst/>
            </a:prstGeom>
            <a:solidFill>
              <a:srgbClr val="0070C0"/>
            </a:solidFill>
            <a:ln w="12700" cap="flat">
              <a:solidFill>
                <a:srgbClr val="464D1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Calibri Light"/>
                  <a:ea typeface="Calibri Light"/>
                  <a:cs typeface="Calibri Light"/>
                  <a:sym typeface="Calibri Light"/>
                </a:defRPr>
              </a:pPr>
              <a:endParaRPr/>
            </a:p>
          </p:txBody>
        </p:sp>
        <p:sp>
          <p:nvSpPr>
            <p:cNvPr id="147" name="NIEBIESKA KARTA"/>
            <p:cNvSpPr txBox="1"/>
            <p:nvPr/>
          </p:nvSpPr>
          <p:spPr>
            <a:xfrm>
              <a:off x="6349" y="191124"/>
              <a:ext cx="1257303" cy="62518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ctr">
              <a:noAutofit/>
            </a:bodyPr>
            <a:lstStyle>
              <a:lvl1pPr algn="ctr">
                <a:defRPr>
                  <a:solidFill>
                    <a:srgbClr val="FFFFFF"/>
                  </a:solidFill>
                  <a:latin typeface="Calibri Light"/>
                  <a:ea typeface="Calibri Light"/>
                  <a:cs typeface="Calibri Light"/>
                  <a:sym typeface="Calibri Light"/>
                </a:defRPr>
              </a:lvl1pPr>
            </a:lstStyle>
            <a:p>
              <a:r>
                <a:t>NIEBIESKA KARTA </a:t>
              </a:r>
            </a:p>
          </p:txBody>
        </p:sp>
      </p:grpSp>
      <p:grpSp>
        <p:nvGrpSpPr>
          <p:cNvPr id="151" name="PISEMNIE"/>
          <p:cNvGrpSpPr/>
          <p:nvPr/>
        </p:nvGrpSpPr>
        <p:grpSpPr>
          <a:xfrm>
            <a:off x="1051017" y="2528137"/>
            <a:ext cx="1270003" cy="777290"/>
            <a:chOff x="0" y="0"/>
            <a:chExt cx="1270001" cy="777288"/>
          </a:xfrm>
        </p:grpSpPr>
        <p:sp>
          <p:nvSpPr>
            <p:cNvPr id="149" name="Rectangle"/>
            <p:cNvSpPr/>
            <p:nvPr/>
          </p:nvSpPr>
          <p:spPr>
            <a:xfrm>
              <a:off x="-1" y="0"/>
              <a:ext cx="1270003" cy="777289"/>
            </a:xfrm>
            <a:prstGeom prst="rect">
              <a:avLst/>
            </a:prstGeom>
            <a:gradFill flip="none" rotWithShape="1">
              <a:gsLst>
                <a:gs pos="0">
                  <a:srgbClr val="F9E4B8"/>
                </a:gs>
                <a:gs pos="50000">
                  <a:srgbClr val="F7D999"/>
                </a:gs>
                <a:gs pos="100000">
                  <a:srgbClr val="F8D583"/>
                </a:gs>
              </a:gsLst>
              <a:lin ang="2700000" scaled="0"/>
            </a:gradFill>
            <a:ln w="9525" cap="flat">
              <a:solidFill>
                <a:schemeClr val="accent4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>
                  <a:latin typeface="Calibri Light"/>
                  <a:ea typeface="Calibri Light"/>
                  <a:cs typeface="Calibri Light"/>
                  <a:sym typeface="Calibri Light"/>
                </a:defRPr>
              </a:pPr>
              <a:endParaRPr/>
            </a:p>
          </p:txBody>
        </p:sp>
        <p:sp>
          <p:nvSpPr>
            <p:cNvPr id="150" name="PISEMNIE"/>
            <p:cNvSpPr txBox="1"/>
            <p:nvPr/>
          </p:nvSpPr>
          <p:spPr>
            <a:xfrm>
              <a:off x="4762" y="222101"/>
              <a:ext cx="1260477" cy="33308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>
                  <a:latin typeface="Calibri Light"/>
                  <a:ea typeface="Calibri Light"/>
                  <a:cs typeface="Calibri Light"/>
                  <a:sym typeface="Calibri Light"/>
                </a:defRPr>
              </a:lvl1pPr>
            </a:lstStyle>
            <a:p>
              <a:r>
                <a:t>PISEMNIE </a:t>
              </a:r>
            </a:p>
          </p:txBody>
        </p:sp>
      </p:grpSp>
      <p:grpSp>
        <p:nvGrpSpPr>
          <p:cNvPr id="154" name="TELEFONICZNIE"/>
          <p:cNvGrpSpPr/>
          <p:nvPr/>
        </p:nvGrpSpPr>
        <p:grpSpPr>
          <a:xfrm>
            <a:off x="1051017" y="3465209"/>
            <a:ext cx="1270003" cy="777290"/>
            <a:chOff x="0" y="0"/>
            <a:chExt cx="1270001" cy="777288"/>
          </a:xfrm>
        </p:grpSpPr>
        <p:sp>
          <p:nvSpPr>
            <p:cNvPr id="152" name="Rectangle"/>
            <p:cNvSpPr/>
            <p:nvPr/>
          </p:nvSpPr>
          <p:spPr>
            <a:xfrm>
              <a:off x="-1" y="0"/>
              <a:ext cx="1270003" cy="777289"/>
            </a:xfrm>
            <a:prstGeom prst="rect">
              <a:avLst/>
            </a:prstGeom>
            <a:solidFill>
              <a:srgbClr val="BC7C40"/>
            </a:solidFill>
            <a:ln w="9525" cap="flat">
              <a:solidFill>
                <a:schemeClr val="accent4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 sz="1400" b="1">
                  <a:solidFill>
                    <a:srgbClr val="EBEBEB"/>
                  </a:solidFill>
                  <a:latin typeface="Carlito"/>
                  <a:ea typeface="Carlito"/>
                  <a:cs typeface="Carlito"/>
                  <a:sym typeface="Carlito"/>
                </a:defRPr>
              </a:pPr>
              <a:endParaRPr/>
            </a:p>
          </p:txBody>
        </p:sp>
        <p:sp>
          <p:nvSpPr>
            <p:cNvPr id="153" name="TELEFONICZNIE"/>
            <p:cNvSpPr txBox="1"/>
            <p:nvPr/>
          </p:nvSpPr>
          <p:spPr>
            <a:xfrm>
              <a:off x="4762" y="248246"/>
              <a:ext cx="1260477" cy="28079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 sz="1400" b="1">
                  <a:solidFill>
                    <a:srgbClr val="EBEBEB"/>
                  </a:solidFill>
                  <a:latin typeface="Carlito"/>
                  <a:ea typeface="Carlito"/>
                  <a:cs typeface="Carlito"/>
                  <a:sym typeface="Carlito"/>
                </a:defRPr>
              </a:lvl1pPr>
            </a:lstStyle>
            <a:p>
              <a:r>
                <a:t>TELEFONICZNIE </a:t>
              </a:r>
            </a:p>
          </p:txBody>
        </p:sp>
      </p:grpSp>
      <p:grpSp>
        <p:nvGrpSpPr>
          <p:cNvPr id="157" name="FORMULARZ NK-A"/>
          <p:cNvGrpSpPr/>
          <p:nvPr/>
        </p:nvGrpSpPr>
        <p:grpSpPr>
          <a:xfrm>
            <a:off x="996739" y="5792156"/>
            <a:ext cx="1270003" cy="777290"/>
            <a:chOff x="0" y="0"/>
            <a:chExt cx="1270001" cy="777288"/>
          </a:xfrm>
        </p:grpSpPr>
        <p:sp>
          <p:nvSpPr>
            <p:cNvPr id="155" name="Rectangle"/>
            <p:cNvSpPr/>
            <p:nvPr/>
          </p:nvSpPr>
          <p:spPr>
            <a:xfrm>
              <a:off x="-1" y="0"/>
              <a:ext cx="1270003" cy="777289"/>
            </a:xfrm>
            <a:prstGeom prst="rect">
              <a:avLst/>
            </a:prstGeom>
            <a:solidFill>
              <a:schemeClr val="accent3"/>
            </a:solidFill>
            <a:ln w="19050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 sz="1400">
                  <a:latin typeface="Calibri Light"/>
                  <a:ea typeface="Calibri Light"/>
                  <a:cs typeface="Calibri Light"/>
                  <a:sym typeface="Calibri Light"/>
                </a:defRPr>
              </a:pPr>
              <a:endParaRPr/>
            </a:p>
          </p:txBody>
        </p:sp>
        <p:sp>
          <p:nvSpPr>
            <p:cNvPr id="156" name="FORMULARZ NK-A"/>
            <p:cNvSpPr txBox="1"/>
            <p:nvPr/>
          </p:nvSpPr>
          <p:spPr>
            <a:xfrm>
              <a:off x="9524" y="133945"/>
              <a:ext cx="1250953" cy="50939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>
                <a:defRPr sz="1400">
                  <a:latin typeface="Calibri Light"/>
                  <a:ea typeface="Calibri Light"/>
                  <a:cs typeface="Calibri Light"/>
                  <a:sym typeface="Calibri Light"/>
                </a:defRPr>
              </a:lvl1pPr>
            </a:lstStyle>
            <a:p>
              <a:r>
                <a:t>FORMULARZ NK-A </a:t>
              </a:r>
            </a:p>
          </p:txBody>
        </p:sp>
      </p:grpSp>
      <p:sp>
        <p:nvSpPr>
          <p:cNvPr id="158" name="Arrow"/>
          <p:cNvSpPr/>
          <p:nvPr/>
        </p:nvSpPr>
        <p:spPr>
          <a:xfrm>
            <a:off x="2542402" y="2847507"/>
            <a:ext cx="1144830" cy="783641"/>
          </a:xfrm>
          <a:prstGeom prst="rightArrow">
            <a:avLst>
              <a:gd name="adj1" fmla="val 32000"/>
              <a:gd name="adj2" fmla="val 93498"/>
            </a:avLst>
          </a:prstGeom>
          <a:solidFill>
            <a:srgbClr val="404040"/>
          </a:solidFill>
          <a:ln w="12700">
            <a:solidFill>
              <a:srgbClr val="464D10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Calibri Light"/>
                <a:ea typeface="Calibri Light"/>
                <a:cs typeface="Calibri Light"/>
                <a:sym typeface="Calibri Light"/>
              </a:defRPr>
            </a:pPr>
            <a:endParaRPr/>
          </a:p>
        </p:txBody>
      </p:sp>
      <p:sp>
        <p:nvSpPr>
          <p:cNvPr id="159" name="Arrow"/>
          <p:cNvSpPr/>
          <p:nvPr/>
        </p:nvSpPr>
        <p:spPr>
          <a:xfrm>
            <a:off x="2542402" y="5788981"/>
            <a:ext cx="1144830" cy="783640"/>
          </a:xfrm>
          <a:prstGeom prst="rightArrow">
            <a:avLst>
              <a:gd name="adj1" fmla="val 32000"/>
              <a:gd name="adj2" fmla="val 93498"/>
            </a:avLst>
          </a:prstGeom>
          <a:solidFill>
            <a:srgbClr val="404040"/>
          </a:solidFill>
          <a:ln w="12700">
            <a:solidFill>
              <a:srgbClr val="464D10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Calibri Light"/>
                <a:ea typeface="Calibri Light"/>
                <a:cs typeface="Calibri Light"/>
                <a:sym typeface="Calibri Light"/>
              </a:defRPr>
            </a:pPr>
            <a:endParaRPr/>
          </a:p>
        </p:txBody>
      </p:sp>
      <p:sp>
        <p:nvSpPr>
          <p:cNvPr id="160" name="Line"/>
          <p:cNvSpPr/>
          <p:nvPr/>
        </p:nvSpPr>
        <p:spPr>
          <a:xfrm flipV="1">
            <a:off x="1686018" y="1968955"/>
            <a:ext cx="2" cy="510541"/>
          </a:xfrm>
          <a:prstGeom prst="line">
            <a:avLst/>
          </a:prstGeom>
          <a:ln w="12700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1" name="Line"/>
          <p:cNvSpPr/>
          <p:nvPr/>
        </p:nvSpPr>
        <p:spPr>
          <a:xfrm flipV="1">
            <a:off x="1686018" y="4432327"/>
            <a:ext cx="2" cy="1165237"/>
          </a:xfrm>
          <a:prstGeom prst="line">
            <a:avLst/>
          </a:prstGeom>
          <a:ln w="12700">
            <a:solidFill>
              <a:schemeClr val="accent1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2" name="Arrow"/>
          <p:cNvSpPr/>
          <p:nvPr/>
        </p:nvSpPr>
        <p:spPr>
          <a:xfrm>
            <a:off x="5309437" y="3457270"/>
            <a:ext cx="1144829" cy="783640"/>
          </a:xfrm>
          <a:prstGeom prst="rightArrow">
            <a:avLst>
              <a:gd name="adj1" fmla="val 32000"/>
              <a:gd name="adj2" fmla="val 93498"/>
            </a:avLst>
          </a:prstGeom>
          <a:solidFill>
            <a:schemeClr val="accent4"/>
          </a:solidFill>
          <a:ln w="12700">
            <a:solidFill>
              <a:srgbClr val="464D10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Calibri Light"/>
                <a:ea typeface="Calibri Light"/>
                <a:cs typeface="Calibri Light"/>
                <a:sym typeface="Calibri Light"/>
              </a:defRPr>
            </a:pPr>
            <a:endParaRPr/>
          </a:p>
        </p:txBody>
      </p:sp>
      <p:grpSp>
        <p:nvGrpSpPr>
          <p:cNvPr id="165" name="-ROZPOZNANIE SYT W RODZINIE…"/>
          <p:cNvGrpSpPr/>
          <p:nvPr/>
        </p:nvGrpSpPr>
        <p:grpSpPr>
          <a:xfrm>
            <a:off x="6643737" y="1457222"/>
            <a:ext cx="1270002" cy="1270002"/>
            <a:chOff x="0" y="0"/>
            <a:chExt cx="1270001" cy="1270001"/>
          </a:xfrm>
        </p:grpSpPr>
        <p:sp>
          <p:nvSpPr>
            <p:cNvPr id="163" name="Square"/>
            <p:cNvSpPr/>
            <p:nvPr/>
          </p:nvSpPr>
          <p:spPr>
            <a:xfrm>
              <a:off x="-1" y="-1"/>
              <a:ext cx="1270003" cy="1270003"/>
            </a:xfrm>
            <a:prstGeom prst="rect">
              <a:avLst/>
            </a:prstGeom>
            <a:gradFill flip="none" rotWithShape="1">
              <a:gsLst>
                <a:gs pos="0">
                  <a:srgbClr val="F8BDB7"/>
                </a:gs>
                <a:gs pos="50000">
                  <a:srgbClr val="F6A199"/>
                </a:gs>
                <a:gs pos="100000">
                  <a:srgbClr val="F68E83"/>
                </a:gs>
              </a:gsLst>
              <a:lin ang="2700000" scaled="0"/>
            </a:gradFill>
            <a:ln w="127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 sz="1000" b="1">
                  <a:latin typeface="Carlito"/>
                  <a:ea typeface="Carlito"/>
                  <a:cs typeface="Carlito"/>
                  <a:sym typeface="Carlito"/>
                </a:defRPr>
              </a:pPr>
              <a:endParaRPr/>
            </a:p>
          </p:txBody>
        </p:sp>
        <p:sp>
          <p:nvSpPr>
            <p:cNvPr id="164" name="-ROZPOZNANIE SYT W RODZINIE…"/>
            <p:cNvSpPr txBox="1"/>
            <p:nvPr/>
          </p:nvSpPr>
          <p:spPr>
            <a:xfrm>
              <a:off x="6349" y="25446"/>
              <a:ext cx="1257303" cy="121910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>
                <a:defRPr sz="1000" b="1">
                  <a:latin typeface="Carlito"/>
                  <a:ea typeface="Carlito"/>
                  <a:cs typeface="Carlito"/>
                  <a:sym typeface="Carlito"/>
                </a:defRPr>
              </a:pPr>
              <a:r>
                <a:t>-ROZPOZNANIE SYT W RODZINIE</a:t>
              </a:r>
            </a:p>
            <a:p>
              <a:pPr>
                <a:defRPr sz="1000" b="1">
                  <a:latin typeface="Carlito"/>
                  <a:ea typeface="Carlito"/>
                  <a:cs typeface="Carlito"/>
                  <a:sym typeface="Carlito"/>
                </a:defRPr>
              </a:pPr>
              <a:r>
                <a:t>ASYSTENT RODZINY/PRACA Z RODZINĄ</a:t>
              </a:r>
            </a:p>
            <a:p>
              <a:pPr>
                <a:defRPr sz="1000" b="1">
                  <a:latin typeface="Carlito"/>
                  <a:ea typeface="Carlito"/>
                  <a:cs typeface="Carlito"/>
                  <a:sym typeface="Carlito"/>
                </a:defRPr>
              </a:pPr>
              <a:r>
                <a:t>NIEBIESKA KARTA</a:t>
              </a:r>
            </a:p>
            <a:p>
              <a:pPr>
                <a:defRPr sz="1000" b="1">
                  <a:latin typeface="Carlito"/>
                  <a:ea typeface="Carlito"/>
                  <a:cs typeface="Carlito"/>
                  <a:sym typeface="Carlito"/>
                </a:defRPr>
              </a:pPr>
              <a:r>
                <a:t>PISMO DO SĄDU RODZINNEGO</a:t>
              </a:r>
            </a:p>
          </p:txBody>
        </p:sp>
      </p:grpSp>
      <p:grpSp>
        <p:nvGrpSpPr>
          <p:cNvPr id="168" name="INTERWENCJA, 12A…"/>
          <p:cNvGrpSpPr/>
          <p:nvPr/>
        </p:nvGrpSpPr>
        <p:grpSpPr>
          <a:xfrm>
            <a:off x="6696119" y="2801477"/>
            <a:ext cx="1359811" cy="1359811"/>
            <a:chOff x="0" y="0"/>
            <a:chExt cx="1359810" cy="1359810"/>
          </a:xfrm>
        </p:grpSpPr>
        <p:sp>
          <p:nvSpPr>
            <p:cNvPr id="166" name="Square"/>
            <p:cNvSpPr/>
            <p:nvPr/>
          </p:nvSpPr>
          <p:spPr>
            <a:xfrm>
              <a:off x="-1" y="-1"/>
              <a:ext cx="1359811" cy="1359811"/>
            </a:xfrm>
            <a:prstGeom prst="rect">
              <a:avLst/>
            </a:prstGeom>
            <a:solidFill>
              <a:schemeClr val="accent6">
                <a:satOff val="-11108"/>
                <a:lumOff val="-12509"/>
              </a:schemeClr>
            </a:solidFill>
            <a:ln w="127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 sz="900" b="1">
                  <a:solidFill>
                    <a:srgbClr val="FFFFFF"/>
                  </a:solidFill>
                  <a:latin typeface="Carlito"/>
                  <a:ea typeface="Carlito"/>
                  <a:cs typeface="Carlito"/>
                  <a:sym typeface="Carlito"/>
                </a:defRPr>
              </a:pPr>
              <a:endParaRPr/>
            </a:p>
          </p:txBody>
        </p:sp>
        <p:sp>
          <p:nvSpPr>
            <p:cNvPr id="167" name="INTERWENCJA, 12A…"/>
            <p:cNvSpPr txBox="1"/>
            <p:nvPr/>
          </p:nvSpPr>
          <p:spPr>
            <a:xfrm>
              <a:off x="6799" y="46142"/>
              <a:ext cx="1346212" cy="12675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 sz="900" b="1">
                  <a:solidFill>
                    <a:srgbClr val="FFFFFF"/>
                  </a:solidFill>
                  <a:latin typeface="Carlito"/>
                  <a:ea typeface="Carlito"/>
                  <a:cs typeface="Carlito"/>
                  <a:sym typeface="Carlito"/>
                </a:defRPr>
              </a:pPr>
              <a:r>
                <a:t>INTERWENCJA, 12A</a:t>
              </a:r>
            </a:p>
            <a:p>
              <a:pPr>
                <a:defRPr sz="900" b="1">
                  <a:solidFill>
                    <a:srgbClr val="FFFFFF"/>
                  </a:solidFill>
                  <a:latin typeface="Carlito"/>
                  <a:ea typeface="Carlito"/>
                  <a:cs typeface="Carlito"/>
                  <a:sym typeface="Carlito"/>
                </a:defRPr>
              </a:pPr>
              <a:r>
                <a:t>NK - PRZEMOC DOMOWA</a:t>
              </a:r>
            </a:p>
            <a:p>
              <a:pPr>
                <a:defRPr sz="900" b="1">
                  <a:solidFill>
                    <a:srgbClr val="FFFFFF"/>
                  </a:solidFill>
                  <a:latin typeface="Carlito"/>
                  <a:ea typeface="Carlito"/>
                  <a:cs typeface="Carlito"/>
                  <a:sym typeface="Carlito"/>
                </a:defRPr>
              </a:pPr>
              <a:r>
                <a:t>ZGŁOSZENIE POMOC SPOŁECZNA</a:t>
              </a:r>
            </a:p>
            <a:p>
              <a:pPr>
                <a:defRPr sz="900" b="1">
                  <a:solidFill>
                    <a:srgbClr val="FFFFFF"/>
                  </a:solidFill>
                  <a:latin typeface="Carlito"/>
                  <a:ea typeface="Carlito"/>
                  <a:cs typeface="Carlito"/>
                  <a:sym typeface="Carlito"/>
                </a:defRPr>
              </a:pPr>
              <a:r>
                <a:t>PROKURATURA</a:t>
              </a:r>
            </a:p>
            <a:p>
              <a:pPr>
                <a:defRPr sz="900" b="1">
                  <a:solidFill>
                    <a:srgbClr val="FFFFFF"/>
                  </a:solidFill>
                  <a:latin typeface="Carlito"/>
                  <a:ea typeface="Carlito"/>
                  <a:cs typeface="Carlito"/>
                  <a:sym typeface="Carlito"/>
                </a:defRPr>
              </a:pPr>
              <a:r>
                <a:t>SĄD RODZINNY</a:t>
              </a:r>
            </a:p>
          </p:txBody>
        </p:sp>
      </p:grpSp>
      <p:grpSp>
        <p:nvGrpSpPr>
          <p:cNvPr id="171" name="WGLĄD W SYT RODZINY- POMOC SPOŁECZNA, INFORMACJA OD POLICJI I INNYCH INSTYTUCJI…"/>
          <p:cNvGrpSpPr/>
          <p:nvPr/>
        </p:nvGrpSpPr>
        <p:grpSpPr>
          <a:xfrm>
            <a:off x="6643737" y="4235541"/>
            <a:ext cx="1464576" cy="1270002"/>
            <a:chOff x="0" y="0"/>
            <a:chExt cx="1464575" cy="1270001"/>
          </a:xfrm>
        </p:grpSpPr>
        <p:sp>
          <p:nvSpPr>
            <p:cNvPr id="169" name="Rectangle"/>
            <p:cNvSpPr/>
            <p:nvPr/>
          </p:nvSpPr>
          <p:spPr>
            <a:xfrm>
              <a:off x="-1" y="-1"/>
              <a:ext cx="1464577" cy="1270003"/>
            </a:xfrm>
            <a:prstGeom prst="rect">
              <a:avLst/>
            </a:prstGeom>
            <a:solidFill>
              <a:schemeClr val="accent4">
                <a:lumOff val="-9490"/>
              </a:schemeClr>
            </a:solidFill>
            <a:ln w="12700" cap="flat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>
                <a:defRPr sz="1000" b="1">
                  <a:solidFill>
                    <a:srgbClr val="FFFFFF"/>
                  </a:solidFill>
                  <a:latin typeface="Carlito"/>
                  <a:ea typeface="Carlito"/>
                  <a:cs typeface="Carlito"/>
                  <a:sym typeface="Carlito"/>
                </a:defRPr>
              </a:pPr>
              <a:endParaRPr/>
            </a:p>
          </p:txBody>
        </p:sp>
        <p:sp>
          <p:nvSpPr>
            <p:cNvPr id="170" name="WGLĄD W SYT RODZINY- POMOC SPOŁECZNA, INFORMACJA OD POLICJI I INNYCH INSTYTUCJI…"/>
            <p:cNvSpPr txBox="1"/>
            <p:nvPr/>
          </p:nvSpPr>
          <p:spPr>
            <a:xfrm>
              <a:off x="6349" y="25446"/>
              <a:ext cx="1451877" cy="121910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/>
            <a:p>
              <a:pPr>
                <a:defRPr sz="1000" b="1">
                  <a:solidFill>
                    <a:srgbClr val="FFFFFF"/>
                  </a:solidFill>
                  <a:latin typeface="Carlito"/>
                  <a:ea typeface="Carlito"/>
                  <a:cs typeface="Carlito"/>
                  <a:sym typeface="Carlito"/>
                </a:defRPr>
              </a:pPr>
              <a:r>
                <a:t>WGLĄD W SYT RODZINY- POMOC SPOŁECZNA, INFORMACJA OD POLICJI I INNYCH INSTYTUCJI</a:t>
              </a:r>
            </a:p>
            <a:p>
              <a:pPr>
                <a:defRPr sz="1000" b="1">
                  <a:solidFill>
                    <a:srgbClr val="FFFFFF"/>
                  </a:solidFill>
                  <a:latin typeface="Carlito"/>
                  <a:ea typeface="Carlito"/>
                  <a:cs typeface="Carlito"/>
                  <a:sym typeface="Carlito"/>
                </a:defRPr>
              </a:pPr>
              <a:r>
                <a:t>WYWIAD KURATORA</a:t>
              </a:r>
            </a:p>
            <a:p>
              <a:pPr>
                <a:defRPr sz="1000" b="1">
                  <a:solidFill>
                    <a:srgbClr val="FFFFFF"/>
                  </a:solidFill>
                  <a:latin typeface="Carlito"/>
                  <a:ea typeface="Carlito"/>
                  <a:cs typeface="Carlito"/>
                  <a:sym typeface="Carlito"/>
                </a:defRPr>
              </a:pPr>
              <a:r>
                <a:t>OGRANICZENIE WŁADZY</a:t>
              </a:r>
            </a:p>
            <a:p>
              <a:pPr>
                <a:defRPr sz="1000" b="1">
                  <a:solidFill>
                    <a:srgbClr val="FFFFFF"/>
                  </a:solidFill>
                  <a:latin typeface="Carlito"/>
                  <a:ea typeface="Carlito"/>
                  <a:cs typeface="Carlito"/>
                  <a:sym typeface="Carlito"/>
                </a:defRPr>
              </a:pPr>
              <a:r>
                <a:t>NADZÓR KURATORA</a:t>
              </a:r>
            </a:p>
          </p:txBody>
        </p:sp>
      </p:grpSp>
      <p:sp>
        <p:nvSpPr>
          <p:cNvPr id="172" name="Arrow"/>
          <p:cNvSpPr/>
          <p:nvPr/>
        </p:nvSpPr>
        <p:spPr>
          <a:xfrm>
            <a:off x="5309437" y="2102376"/>
            <a:ext cx="1144829" cy="783640"/>
          </a:xfrm>
          <a:prstGeom prst="rightArrow">
            <a:avLst>
              <a:gd name="adj1" fmla="val 32000"/>
              <a:gd name="adj2" fmla="val 93498"/>
            </a:avLst>
          </a:prstGeom>
          <a:solidFill>
            <a:schemeClr val="accent4">
              <a:satOff val="-9701"/>
              <a:lumOff val="13137"/>
            </a:schemeClr>
          </a:solidFill>
          <a:ln w="12700">
            <a:solidFill>
              <a:srgbClr val="464D10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Calibri Light"/>
                <a:ea typeface="Calibri Light"/>
                <a:cs typeface="Calibri Light"/>
                <a:sym typeface="Calibri Light"/>
              </a:defRPr>
            </a:pPr>
            <a:endParaRPr/>
          </a:p>
        </p:txBody>
      </p:sp>
      <p:sp>
        <p:nvSpPr>
          <p:cNvPr id="173" name="Arrow"/>
          <p:cNvSpPr/>
          <p:nvPr/>
        </p:nvSpPr>
        <p:spPr>
          <a:xfrm>
            <a:off x="5309437" y="4623125"/>
            <a:ext cx="1144829" cy="783641"/>
          </a:xfrm>
          <a:prstGeom prst="rightArrow">
            <a:avLst>
              <a:gd name="adj1" fmla="val 32000"/>
              <a:gd name="adj2" fmla="val 93498"/>
            </a:avLst>
          </a:prstGeom>
          <a:solidFill>
            <a:schemeClr val="accent4">
              <a:satOff val="-9701"/>
              <a:lumOff val="13137"/>
            </a:schemeClr>
          </a:solidFill>
          <a:ln w="12700">
            <a:solidFill>
              <a:srgbClr val="464D10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Calibri Light"/>
                <a:ea typeface="Calibri Light"/>
                <a:cs typeface="Calibri Light"/>
                <a:sym typeface="Calibri Light"/>
              </a:defRPr>
            </a:pPr>
            <a:endParaRPr/>
          </a:p>
        </p:txBody>
      </p:sp>
      <p:grpSp>
        <p:nvGrpSpPr>
          <p:cNvPr id="176" name="ZESPÓŁ INTERDYSCYPLINARNY- GRUPA ROBOCZA- PLAN PRACY Z RODZINĄ"/>
          <p:cNvGrpSpPr/>
          <p:nvPr/>
        </p:nvGrpSpPr>
        <p:grpSpPr>
          <a:xfrm>
            <a:off x="6574839" y="5677084"/>
            <a:ext cx="1834109" cy="1007436"/>
            <a:chOff x="0" y="0"/>
            <a:chExt cx="1834108" cy="1007435"/>
          </a:xfrm>
        </p:grpSpPr>
        <p:sp>
          <p:nvSpPr>
            <p:cNvPr id="174" name="Rectangle"/>
            <p:cNvSpPr/>
            <p:nvPr/>
          </p:nvSpPr>
          <p:spPr>
            <a:xfrm>
              <a:off x="-1" y="-1"/>
              <a:ext cx="1834110" cy="1007437"/>
            </a:xfrm>
            <a:prstGeom prst="rect">
              <a:avLst/>
            </a:prstGeom>
            <a:solidFill>
              <a:srgbClr val="0070C0"/>
            </a:solidFill>
            <a:ln w="12700" cap="flat">
              <a:solidFill>
                <a:srgbClr val="464D10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Calibri Light"/>
                  <a:ea typeface="Calibri Light"/>
                  <a:cs typeface="Calibri Light"/>
                  <a:sym typeface="Calibri Light"/>
                </a:defRPr>
              </a:pPr>
              <a:endParaRPr/>
            </a:p>
          </p:txBody>
        </p:sp>
        <p:sp>
          <p:nvSpPr>
            <p:cNvPr id="175" name="ZESPÓŁ INTERDYSCYPLINARNY- GRUPA ROBOCZA- PLAN PRACY Z RODZINĄ"/>
            <p:cNvSpPr txBox="1"/>
            <p:nvPr/>
          </p:nvSpPr>
          <p:spPr>
            <a:xfrm>
              <a:off x="6349" y="60664"/>
              <a:ext cx="1821410" cy="88610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ctr">
              <a:spAutoFit/>
            </a:bodyPr>
            <a:lstStyle>
              <a:lvl1pPr algn="ctr">
                <a:defRPr sz="1100" b="1">
                  <a:solidFill>
                    <a:srgbClr val="FFFFFF"/>
                  </a:solidFill>
                  <a:latin typeface="Carlito"/>
                  <a:ea typeface="Carlito"/>
                  <a:cs typeface="Carlito"/>
                  <a:sym typeface="Carlito"/>
                </a:defRPr>
              </a:lvl1pPr>
            </a:lstStyle>
            <a:p>
              <a:r>
                <a:t>ZESPÓŁ INTERDYSCYPLINARNY- GRUPA ROBOCZA- PLAN PRACY Z RODZINĄ</a:t>
              </a:r>
            </a:p>
          </p:txBody>
        </p:sp>
      </p:grpSp>
      <p:sp>
        <p:nvSpPr>
          <p:cNvPr id="177" name="Arrow"/>
          <p:cNvSpPr/>
          <p:nvPr/>
        </p:nvSpPr>
        <p:spPr>
          <a:xfrm>
            <a:off x="5309437" y="5919680"/>
            <a:ext cx="1144829" cy="783640"/>
          </a:xfrm>
          <a:prstGeom prst="rightArrow">
            <a:avLst>
              <a:gd name="adj1" fmla="val 32000"/>
              <a:gd name="adj2" fmla="val 93498"/>
            </a:avLst>
          </a:prstGeom>
          <a:solidFill>
            <a:schemeClr val="accent4">
              <a:satOff val="-9701"/>
              <a:lumOff val="13137"/>
            </a:schemeClr>
          </a:solidFill>
          <a:ln w="12700">
            <a:solidFill>
              <a:srgbClr val="464D10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Calibri Light"/>
                <a:ea typeface="Calibri Light"/>
                <a:cs typeface="Calibri Light"/>
                <a:sym typeface="Calibri Light"/>
              </a:defRPr>
            </a:pPr>
            <a:endParaRPr/>
          </a:p>
        </p:txBody>
      </p:sp>
      <p:sp>
        <p:nvSpPr>
          <p:cNvPr id="178" name="POMOC SPOŁECZNA…"/>
          <p:cNvSpPr/>
          <p:nvPr/>
        </p:nvSpPr>
        <p:spPr>
          <a:xfrm>
            <a:off x="3929938" y="385515"/>
            <a:ext cx="964790" cy="900166"/>
          </a:xfrm>
          <a:prstGeom prst="rect">
            <a:avLst/>
          </a:prstGeom>
          <a:solidFill>
            <a:schemeClr val="accent3"/>
          </a:solidFill>
          <a:ln w="381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t>NGO</a:t>
            </a:r>
          </a:p>
        </p:txBody>
      </p:sp>
      <p:sp>
        <p:nvSpPr>
          <p:cNvPr id="179" name="Arrow"/>
          <p:cNvSpPr/>
          <p:nvPr/>
        </p:nvSpPr>
        <p:spPr>
          <a:xfrm>
            <a:off x="5309437" y="569379"/>
            <a:ext cx="1144829" cy="783640"/>
          </a:xfrm>
          <a:prstGeom prst="rightArrow">
            <a:avLst>
              <a:gd name="adj1" fmla="val 32000"/>
              <a:gd name="adj2" fmla="val 93498"/>
            </a:avLst>
          </a:prstGeom>
          <a:solidFill>
            <a:schemeClr val="accent4">
              <a:satOff val="-9701"/>
              <a:lumOff val="13137"/>
            </a:schemeClr>
          </a:solidFill>
          <a:ln w="12700">
            <a:solidFill>
              <a:srgbClr val="464D10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Calibri Light"/>
                <a:ea typeface="Calibri Light"/>
                <a:cs typeface="Calibri Light"/>
                <a:sym typeface="Calibri Light"/>
              </a:defRPr>
            </a:pPr>
            <a:endParaRPr/>
          </a:p>
        </p:txBody>
      </p:sp>
      <p:sp>
        <p:nvSpPr>
          <p:cNvPr id="180" name="POMOC SPOŁECZNA…"/>
          <p:cNvSpPr/>
          <p:nvPr/>
        </p:nvSpPr>
        <p:spPr>
          <a:xfrm>
            <a:off x="6699056" y="294744"/>
            <a:ext cx="1159363" cy="1081708"/>
          </a:xfrm>
          <a:prstGeom prst="rect">
            <a:avLst/>
          </a:prstGeom>
          <a:solidFill>
            <a:schemeClr val="accent3"/>
          </a:solidFill>
          <a:ln w="381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pPr>
              <a:defRPr sz="1200">
                <a:solidFill>
                  <a:srgbClr val="FFFFFF"/>
                </a:solidFill>
              </a:defRPr>
            </a:pPr>
            <a:r>
              <a:t>NK</a:t>
            </a:r>
          </a:p>
          <a:p>
            <a:pPr>
              <a:defRPr sz="1200">
                <a:solidFill>
                  <a:srgbClr val="FFFFFF"/>
                </a:solidFill>
              </a:defRPr>
            </a:pPr>
            <a:r>
              <a:t>Pomoc społeczna</a:t>
            </a:r>
          </a:p>
          <a:p>
            <a:pPr>
              <a:defRPr sz="1200">
                <a:solidFill>
                  <a:srgbClr val="FFFFFF"/>
                </a:solidFill>
              </a:defRPr>
            </a:pPr>
            <a:r>
              <a:t>Policja 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PROBLEMATYKA TAK ZBUDOWANEGO SYSTEMU"/>
          <p:cNvSpPr txBox="1"/>
          <p:nvPr/>
        </p:nvSpPr>
        <p:spPr>
          <a:xfrm>
            <a:off x="2357454" y="612353"/>
            <a:ext cx="8376435" cy="5105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2700" b="1">
                <a:solidFill>
                  <a:srgbClr val="FF9300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PROBLEMATYKA TAK ZBUDOWANEGO SYSTEMU</a:t>
            </a:r>
          </a:p>
        </p:txBody>
      </p:sp>
      <p:sp>
        <p:nvSpPr>
          <p:cNvPr id="183" name="1) Wysoka dezintegracja – wiele niepowiązanych kanałów zgłoszeń – silosowość poziomów i sektorów – brak jednego „front door” i jednego podmiotu ( instytucji wiodącej) odpowiedzialnego za sprawę dziecka…"/>
          <p:cNvSpPr txBox="1"/>
          <p:nvPr/>
        </p:nvSpPr>
        <p:spPr>
          <a:xfrm>
            <a:off x="1117776" y="798891"/>
            <a:ext cx="9956448" cy="62391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457200">
              <a:spcBef>
                <a:spcPts val="1400"/>
              </a:spcBef>
              <a:defRPr sz="1500">
                <a:latin typeface="Tahoma"/>
                <a:ea typeface="Tahoma"/>
                <a:cs typeface="Tahoma"/>
                <a:sym typeface="Tahoma"/>
              </a:defRPr>
            </a:pPr>
            <a:endParaRPr/>
          </a:p>
          <a:p>
            <a:pPr defTabSz="457200">
              <a:spcBef>
                <a:spcPts val="1200"/>
              </a:spcBef>
              <a:defRPr sz="1600" b="1">
                <a:latin typeface="Tahoma"/>
                <a:ea typeface="Tahoma"/>
                <a:cs typeface="Tahoma"/>
                <a:sym typeface="Tahoma"/>
              </a:defRPr>
            </a:pPr>
            <a:endParaRPr/>
          </a:p>
          <a:p>
            <a:pPr defTabSz="457200">
              <a:spcBef>
                <a:spcPts val="1200"/>
              </a:spcBef>
              <a:defRPr sz="1600" b="1">
                <a:latin typeface="Tahoma"/>
                <a:ea typeface="Tahoma"/>
                <a:cs typeface="Tahoma"/>
                <a:sym typeface="Tahoma"/>
              </a:defRPr>
            </a:pPr>
            <a:r>
              <a:t>1) Wysoka dezintegracja</a:t>
            </a:r>
            <a:br/>
            <a:r>
              <a:rPr b="0"/>
              <a:t>– wiele niepowiązanych kanałów zgłoszeń</a:t>
            </a:r>
            <a:br>
              <a:rPr b="0"/>
            </a:br>
            <a:r>
              <a:rPr b="0"/>
              <a:t>– silosowość poziomów i sektorów</a:t>
            </a:r>
            <a:br>
              <a:rPr b="0"/>
            </a:br>
            <a:r>
              <a:rPr b="0"/>
              <a:t>– brak jednego „front door” i jednego podmiotu ( instytucji wiodącej) odpowiedzialnego za sprawę dziecka</a:t>
            </a:r>
          </a:p>
          <a:p>
            <a:pPr defTabSz="457200">
              <a:spcBef>
                <a:spcPts val="1200"/>
              </a:spcBef>
              <a:defRPr sz="1600" b="1">
                <a:latin typeface="Tahoma"/>
                <a:ea typeface="Tahoma"/>
                <a:cs typeface="Tahoma"/>
                <a:sym typeface="Tahoma"/>
              </a:defRPr>
            </a:pPr>
            <a:r>
              <a:t>2) System nie widzi dziecka</a:t>
            </a:r>
            <a:br/>
            <a:r>
              <a:rPr b="0"/>
              <a:t>– system jest rodzino- i dorosło-centryczny</a:t>
            </a:r>
            <a:br>
              <a:rPr b="0"/>
            </a:br>
            <a:r>
              <a:rPr b="0"/>
              <a:t>– dziecko nie ma swojego przedstawiciela ( wiodącego praktyka) w systemie</a:t>
            </a:r>
            <a:br>
              <a:rPr b="0"/>
            </a:br>
            <a:r>
              <a:rPr b="0"/>
              <a:t>– perspektywa dziecka, jego doświadczeń i głosu jest marginalna</a:t>
            </a:r>
          </a:p>
          <a:p>
            <a:pPr defTabSz="457200">
              <a:spcBef>
                <a:spcPts val="1200"/>
              </a:spcBef>
              <a:defRPr sz="1600" b="1">
                <a:latin typeface="Tahoma"/>
                <a:ea typeface="Tahoma"/>
                <a:cs typeface="Tahoma"/>
                <a:sym typeface="Tahoma"/>
              </a:defRPr>
            </a:pPr>
            <a:r>
              <a:t>3) Brak spójnych ścieżek dla dziecka w systemie</a:t>
            </a:r>
            <a:br/>
            <a:r>
              <a:rPr b="0"/>
              <a:t>– brak rozróżnienia i standardów dla ścieżki wsparcia i ścieżki interwencji</a:t>
            </a:r>
            <a:br>
              <a:rPr b="0"/>
            </a:br>
            <a:endParaRPr b="0"/>
          </a:p>
          <a:p>
            <a:pPr defTabSz="457200">
              <a:spcBef>
                <a:spcPts val="1200"/>
              </a:spcBef>
              <a:defRPr sz="1600" b="1">
                <a:latin typeface="Tahoma"/>
                <a:ea typeface="Tahoma"/>
                <a:cs typeface="Tahoma"/>
                <a:sym typeface="Tahoma"/>
              </a:defRPr>
            </a:pPr>
            <a:r>
              <a:t>4) System nie zna potrzeb dziecka</a:t>
            </a:r>
            <a:br/>
            <a:r>
              <a:rPr b="0"/>
              <a:t>– brak wspólnych narzędzi diagnozy</a:t>
            </a:r>
            <a:br>
              <a:rPr b="0"/>
            </a:br>
            <a:r>
              <a:rPr b="0"/>
              <a:t>– każda instytucja ocenia według własnych standardów → brak wspólnego obrazu sytuacji</a:t>
            </a:r>
          </a:p>
          <a:p>
            <a:pPr defTabSz="457200">
              <a:spcBef>
                <a:spcPts val="1200"/>
              </a:spcBef>
              <a:defRPr sz="1600" b="1">
                <a:latin typeface="Tahoma"/>
                <a:ea typeface="Tahoma"/>
                <a:cs typeface="Tahoma"/>
                <a:sym typeface="Tahoma"/>
              </a:defRPr>
            </a:pPr>
            <a:r>
              <a:t>5) Brak progów działania i standardów decyzji</a:t>
            </a:r>
            <a:br/>
            <a:r>
              <a:rPr b="0"/>
              <a:t>– decyzje zależą od miejsca i osoby, nie od kryteriów</a:t>
            </a:r>
            <a:br>
              <a:rPr b="0"/>
            </a:br>
            <a:r>
              <a:rPr b="0"/>
              <a:t>– reakcje są późne, reaktywne i niespójne terytorialnie</a:t>
            </a:r>
          </a:p>
          <a:p>
            <a:pPr defTabSz="457200">
              <a:spcBef>
                <a:spcPts val="1200"/>
              </a:spcBef>
              <a:defRPr sz="1200">
                <a:latin typeface="Times Roman"/>
                <a:ea typeface="Times Roman"/>
                <a:cs typeface="Times Roman"/>
                <a:sym typeface="Times Roman"/>
              </a:defRPr>
            </a:pPr>
            <a:endParaRPr b="0"/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POZYTYWNE KIERUNKI ZMIAN - w kierunku…"/>
          <p:cNvSpPr txBox="1"/>
          <p:nvPr/>
        </p:nvSpPr>
        <p:spPr>
          <a:xfrm>
            <a:off x="2166799" y="496485"/>
            <a:ext cx="7858401" cy="9296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>
              <a:defRPr sz="2700" b="1">
                <a:solidFill>
                  <a:srgbClr val="FF9300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POZYTYWNE KIERUNKI ZMIAN - w kierunku </a:t>
            </a:r>
          </a:p>
          <a:p>
            <a:pPr>
              <a:defRPr sz="2700" b="1">
                <a:solidFill>
                  <a:srgbClr val="FF9300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Systemu skoncentrowanemu na dziecku </a:t>
            </a:r>
          </a:p>
        </p:txBody>
      </p:sp>
      <p:sp>
        <p:nvSpPr>
          <p:cNvPr id="186" name="1) Standardy ochrony małoletnich – wprowadzenie obowiązku tworzenia i wdrażania standardów ochrony w instytucjach pracujących z dziećmi – formalizacja obowiązku reagowania na przemoc oraz prewencji krzywdzenia w środowiskach dzieci – budowanie minimalneg"/>
          <p:cNvSpPr txBox="1"/>
          <p:nvPr/>
        </p:nvSpPr>
        <p:spPr>
          <a:xfrm>
            <a:off x="593264" y="1718976"/>
            <a:ext cx="11005472" cy="48031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457200">
              <a:spcBef>
                <a:spcPts val="1200"/>
              </a:spcBef>
              <a:defRPr sz="1400">
                <a:latin typeface="Tahoma"/>
                <a:ea typeface="Tahoma"/>
                <a:cs typeface="Tahoma"/>
                <a:sym typeface="Tahoma"/>
              </a:defRPr>
            </a:pPr>
            <a:r>
              <a:rPr b="1"/>
              <a:t>1) Standardy ochrony małoletnich</a:t>
            </a:r>
            <a:br/>
            <a:r>
              <a:t>– wprowadzenie obowiązku tworzenia i wdrażania standardów ochrony w instytucjach pracujących z dziećmi</a:t>
            </a:r>
            <a:br/>
            <a:r>
              <a:t>– formalizacja obowiązku reagowania na przemoc oraz podejmowania działań prewencyjnych w środowiskach dzieci</a:t>
            </a:r>
            <a:br/>
            <a:r>
              <a:t>– ustanowienie minimalnego poziomu bezpieczeństwa instytucjonalnego</a:t>
            </a:r>
          </a:p>
          <a:p>
            <a:pPr defTabSz="457200">
              <a:spcBef>
                <a:spcPts val="1200"/>
              </a:spcBef>
              <a:defRPr sz="1400">
                <a:latin typeface="Tahoma"/>
                <a:ea typeface="Tahoma"/>
                <a:cs typeface="Tahoma"/>
                <a:sym typeface="Tahoma"/>
              </a:defRPr>
            </a:pPr>
            <a:r>
              <a:rPr b="1"/>
              <a:t>2) Ustawa „Kamilka”</a:t>
            </a:r>
            <a:br/>
            <a:r>
              <a:t>Ustawa z dnia 13 lipca 2023 r. o zmianie ustawy – Kodeks rodzinny i opiekuńczy oraz niektórych innych ustaw</a:t>
            </a:r>
            <a:br/>
            <a:r>
              <a:t>– wzmocnienie ochrony dzieci przed przemocą w rodzinie</a:t>
            </a:r>
            <a:br/>
            <a:r>
              <a:t>– doprecyzowanie narzędzi nadzoru sądowego i interwencji</a:t>
            </a:r>
            <a:br/>
            <a:r>
              <a:t>– zwiększenie odpowiedzialności instytucji za zaniechania w ochronie dziecka</a:t>
            </a:r>
          </a:p>
          <a:p>
            <a:pPr defTabSz="457200">
              <a:spcBef>
                <a:spcPts val="1200"/>
              </a:spcBef>
              <a:defRPr sz="1400">
                <a:latin typeface="Tahoma"/>
                <a:ea typeface="Tahoma"/>
                <a:cs typeface="Tahoma"/>
                <a:sym typeface="Tahoma"/>
              </a:defRPr>
            </a:pPr>
            <a:r>
              <a:rPr b="1"/>
              <a:t>3) Ustawa o przeciwdziałaniu przemocy domowej</a:t>
            </a:r>
            <a:br/>
            <a:r>
              <a:t>Ustawa z dnia 9 marca 2023 r. o przeciwdziałaniu przemocy domowej</a:t>
            </a:r>
            <a:br/>
            <a:r>
              <a:t>– uznanie dziecka za osobę doznającą przemocy również wtedy, gdy jest świadkiem przemocy domowej</a:t>
            </a:r>
            <a:br/>
            <a:r>
              <a:t>– wzmocnienie obowiązku interwencji instytucji publicznych w sytuacji zagrożenia dziecka</a:t>
            </a:r>
            <a:br/>
            <a:r>
              <a:t>– rozwinięcie instrumentów ochronnych (m.in. Niebieska Karta, nakazy natychmiastowej ochrony)</a:t>
            </a:r>
          </a:p>
          <a:p>
            <a:pPr defTabSz="457200">
              <a:spcBef>
                <a:spcPts val="1200"/>
              </a:spcBef>
              <a:defRPr sz="1400">
                <a:latin typeface="Tahoma"/>
                <a:ea typeface="Tahoma"/>
                <a:cs typeface="Tahoma"/>
                <a:sym typeface="Tahoma"/>
              </a:defRPr>
            </a:pPr>
            <a:r>
              <a:rPr b="1"/>
              <a:t>4) Zespół ds. analizy zdarzeń, w wyniku których małoletni poniósł śmierć lub uszczerbek na zdrowiu</a:t>
            </a:r>
            <a:br/>
            <a:r>
              <a:t>– powołanie stałego mechanizmu analizy przypadków śmierci lub ciężkiego zranienia dzieci</a:t>
            </a:r>
            <a:br/>
            <a:r>
              <a:t>– identyfikacja błędów systemowych oraz przygotowywanie rekomendacji naprawczych</a:t>
            </a:r>
            <a:br/>
            <a:r>
              <a:t>– wdrażanie logiki „uczenia się systemu” na podstawie identyfikacji zaniechań 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JAKIE ZMIANY POWINNY ZOSTAĆ WDRAŻANE?"/>
          <p:cNvSpPr txBox="1"/>
          <p:nvPr/>
        </p:nvSpPr>
        <p:spPr>
          <a:xfrm>
            <a:off x="1680785" y="329118"/>
            <a:ext cx="8289705" cy="5105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2700" b="1">
                <a:solidFill>
                  <a:srgbClr val="FF9300"/>
                </a:solid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r>
              <a:t>JAKIE ZMIANY POWINNY ZOSTAĆ WDRAŻANE?</a:t>
            </a:r>
          </a:p>
        </p:txBody>
      </p:sp>
      <p:sp>
        <p:nvSpPr>
          <p:cNvPr id="189" name="1) Zmiana strukturalna – JEDNA INSTYTUCJA odpowiedzialności za dziecko – utworzenie Centrum Ochrony Dziecka jako instytucji wiodącej – jedna brama wejścia („front door”) dla wszystkich zgłoszeń – jedna instytucja koordynująca działania zamiast wielu reak"/>
          <p:cNvSpPr txBox="1"/>
          <p:nvPr/>
        </p:nvSpPr>
        <p:spPr>
          <a:xfrm>
            <a:off x="663114" y="1219641"/>
            <a:ext cx="10558724" cy="5426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457200">
              <a:spcBef>
                <a:spcPts val="1200"/>
              </a:spcBef>
              <a:defRPr sz="1500" b="1">
                <a:latin typeface="Tahoma"/>
                <a:ea typeface="Tahoma"/>
                <a:cs typeface="Tahoma"/>
                <a:sym typeface="Tahoma"/>
              </a:defRPr>
            </a:pPr>
            <a:r>
              <a:t>1) Zmiana strukturalna – JEDNA INSTYTUCJA odpowiedzialności za dziecko</a:t>
            </a:r>
            <a:br/>
            <a:r>
              <a:rPr b="0"/>
              <a:t>– utworzenie Centrum Ochrony Dziecka jako instytucji wiodącej</a:t>
            </a:r>
            <a:br>
              <a:rPr b="0"/>
            </a:br>
            <a:r>
              <a:rPr b="0"/>
              <a:t>– jedna brama wejścia („front door”) dla wszystkich zgłoszeń</a:t>
            </a:r>
            <a:br>
              <a:rPr b="0"/>
            </a:br>
            <a:r>
              <a:rPr b="0"/>
              <a:t>– jedna instytucja koordynująca działania zamiast wielu reaktywnych podmiotów</a:t>
            </a:r>
          </a:p>
          <a:p>
            <a:pPr defTabSz="457200">
              <a:spcBef>
                <a:spcPts val="1200"/>
              </a:spcBef>
              <a:defRPr sz="1500" b="1">
                <a:latin typeface="Tahoma"/>
                <a:ea typeface="Tahoma"/>
                <a:cs typeface="Tahoma"/>
                <a:sym typeface="Tahoma"/>
              </a:defRPr>
            </a:pPr>
            <a:r>
              <a:t>2) Wprowadzenie PRZEDSTAWICIELA DZIECKA w systemie</a:t>
            </a:r>
            <a:br/>
            <a:r>
              <a:rPr b="0"/>
              <a:t>– podmiot lub funkcja reprezentująca interes dziecka w procesie</a:t>
            </a:r>
            <a:br>
              <a:rPr b="0"/>
            </a:br>
            <a:r>
              <a:rPr b="0"/>
              <a:t>– dziecko ma „głos” i sojusznika w procedurach, nie tylko dorosłych decydentów</a:t>
            </a:r>
          </a:p>
          <a:p>
            <a:pPr defTabSz="457200">
              <a:spcBef>
                <a:spcPts val="1200"/>
              </a:spcBef>
              <a:defRPr sz="1500" b="1">
                <a:latin typeface="Tahoma"/>
                <a:ea typeface="Tahoma"/>
                <a:cs typeface="Tahoma"/>
                <a:sym typeface="Tahoma"/>
              </a:defRPr>
            </a:pPr>
            <a:r>
              <a:t>3) Opisanie ALGORYTMU WSPÓŁPRACY WIELODYSCYPLINARNEJ </a:t>
            </a:r>
            <a:br/>
            <a:r>
              <a:rPr b="0"/>
              <a:t>– precyzyjne ustalenie, kto, kiedy i w jakiej kolejności działa</a:t>
            </a:r>
            <a:br>
              <a:rPr b="0"/>
            </a:br>
            <a:r>
              <a:rPr b="0"/>
              <a:t>– obowiązkowe, nie fakultatywne uczestnictwo instytucji</a:t>
            </a:r>
            <a:br>
              <a:rPr b="0"/>
            </a:br>
            <a:r>
              <a:rPr b="0"/>
              <a:t>– łączenie informacji w jednym miejscu, nie równoległe ścieżki</a:t>
            </a:r>
          </a:p>
          <a:p>
            <a:pPr defTabSz="457200">
              <a:spcBef>
                <a:spcPts val="1200"/>
              </a:spcBef>
              <a:defRPr sz="1500" b="1">
                <a:latin typeface="Tahoma"/>
                <a:ea typeface="Tahoma"/>
                <a:cs typeface="Tahoma"/>
                <a:sym typeface="Tahoma"/>
              </a:defRPr>
            </a:pPr>
            <a:r>
              <a:t>4) Usystematyzowanie ścieżek dla dziecka: WSPARCIA DZIECKA W RODZINIE I INTERWENCJI ( OCHRONA DZIECKA) </a:t>
            </a:r>
            <a:br/>
            <a:r>
              <a:rPr b="0"/>
              <a:t>– jasne oddzielenie pracy pomocowej od pracy ochronnej</a:t>
            </a:r>
            <a:br>
              <a:rPr b="0"/>
            </a:br>
            <a:r>
              <a:rPr b="0"/>
              <a:t>– koniec „dryfu sprawy” między instytucjami bez decyzji i końca</a:t>
            </a:r>
          </a:p>
          <a:p>
            <a:pPr defTabSz="457200">
              <a:spcBef>
                <a:spcPts val="1200"/>
              </a:spcBef>
              <a:defRPr sz="1500" b="1">
                <a:latin typeface="Tahoma"/>
                <a:ea typeface="Tahoma"/>
                <a:cs typeface="Tahoma"/>
                <a:sym typeface="Tahoma"/>
              </a:defRPr>
            </a:pPr>
            <a:r>
              <a:t>5) Wprowadzenie KRYTERIÓW PROGOWYCH ZNACZNEJ KRZYWDY </a:t>
            </a:r>
            <a:br/>
            <a:r>
              <a:rPr b="0"/>
              <a:t>– uspójniony poziom reakcji dla tego samego poziomu ryzyka w całym kraju</a:t>
            </a:r>
          </a:p>
          <a:p>
            <a:pPr defTabSz="457200">
              <a:spcBef>
                <a:spcPts val="1200"/>
              </a:spcBef>
              <a:defRPr sz="1500" b="1">
                <a:latin typeface="Tahoma"/>
                <a:ea typeface="Tahoma"/>
                <a:cs typeface="Tahoma"/>
                <a:sym typeface="Tahoma"/>
              </a:defRPr>
            </a:pPr>
            <a:r>
              <a:t>6) Standaryzacja NARZĘDZI DIAGNOSTYCZNYCH</a:t>
            </a:r>
            <a:br/>
            <a:r>
              <a:rPr b="0"/>
              <a:t>– wspólna matryca oceny potrzeb dziecka i wydolności rodzicielskiej</a:t>
            </a:r>
            <a:br>
              <a:rPr b="0"/>
            </a:br>
            <a:r>
              <a:rPr b="0"/>
              <a:t>– jedno narzędzie → jeden język → wspólny obraz sytuacji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JAKIE ZMIANY POWINNY ZOSTAĆ WDRAŻANE?"/>
          <p:cNvSpPr txBox="1"/>
          <p:nvPr/>
        </p:nvSpPr>
        <p:spPr>
          <a:xfrm>
            <a:off x="1679657" y="1771044"/>
            <a:ext cx="8832685" cy="1767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>
              <a:defRPr sz="2700" b="1">
                <a:solidFill>
                  <a:srgbClr val="5E5E5E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RAPORT “ WSPÓŁPRACA WIELODYSCYPLINARNA </a:t>
            </a:r>
          </a:p>
          <a:p>
            <a:pPr>
              <a:defRPr sz="2700" b="1">
                <a:solidFill>
                  <a:srgbClr val="5E5E5E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W OCHRONIE DZIECKA NA POZIOMIE LOKALNYM”</a:t>
            </a:r>
          </a:p>
          <a:p>
            <a:pPr>
              <a:defRPr sz="2700" b="1">
                <a:solidFill>
                  <a:srgbClr val="5E5E5E"/>
                </a:solidFill>
                <a:latin typeface="Tahoma"/>
                <a:ea typeface="Tahoma"/>
                <a:cs typeface="Tahoma"/>
                <a:sym typeface="Tahoma"/>
              </a:defRPr>
            </a:pPr>
            <a:endParaRPr/>
          </a:p>
          <a:p>
            <a:pPr>
              <a:defRPr sz="2700" b="1">
                <a:solidFill>
                  <a:srgbClr val="5E5E5E"/>
                </a:solidFill>
                <a:latin typeface="Tahoma"/>
                <a:ea typeface="Tahoma"/>
                <a:cs typeface="Tahoma"/>
                <a:sym typeface="Tahoma"/>
              </a:defRPr>
            </a:pPr>
            <a:r>
              <a:t>UNICEF I MINISTERSTWO SPRAWIEDLIWOŚCI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Metropolitan">
  <a:themeElements>
    <a:clrScheme name="Metropolita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A6B727"/>
      </a:accent1>
      <a:accent2>
        <a:srgbClr val="F04304"/>
      </a:accent2>
      <a:accent3>
        <a:srgbClr val="EF8606"/>
      </a:accent3>
      <a:accent4>
        <a:srgbClr val="F2C100"/>
      </a:accent4>
      <a:accent5>
        <a:srgbClr val="A65001"/>
      </a:accent5>
      <a:accent6>
        <a:srgbClr val="BA9585"/>
      </a:accent6>
      <a:hlink>
        <a:srgbClr val="0000FF"/>
      </a:hlink>
      <a:folHlink>
        <a:srgbClr val="FF00FF"/>
      </a:folHlink>
    </a:clrScheme>
    <a:fontScheme name="Metropolitan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Metropolit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Metropolitan">
  <a:themeElements>
    <a:clrScheme name="Metropolita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A6B727"/>
      </a:accent1>
      <a:accent2>
        <a:srgbClr val="F04304"/>
      </a:accent2>
      <a:accent3>
        <a:srgbClr val="EF8606"/>
      </a:accent3>
      <a:accent4>
        <a:srgbClr val="F2C100"/>
      </a:accent4>
      <a:accent5>
        <a:srgbClr val="A65001"/>
      </a:accent5>
      <a:accent6>
        <a:srgbClr val="BA9585"/>
      </a:accent6>
      <a:hlink>
        <a:srgbClr val="0000FF"/>
      </a:hlink>
      <a:folHlink>
        <a:srgbClr val="FF00FF"/>
      </a:folHlink>
    </a:clrScheme>
    <a:fontScheme name="Metropolitan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Metropolita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1178</Words>
  <Application>Microsoft Office PowerPoint</Application>
  <PresentationFormat>Panoramiczny</PresentationFormat>
  <Paragraphs>103</Paragraphs>
  <Slides>11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11</vt:i4>
      </vt:variant>
    </vt:vector>
  </HeadingPairs>
  <TitlesOfParts>
    <vt:vector size="17" baseType="lpstr">
      <vt:lpstr>Arial</vt:lpstr>
      <vt:lpstr>Arial Black</vt:lpstr>
      <vt:lpstr>Calibri</vt:lpstr>
      <vt:lpstr>Calibri Light</vt:lpstr>
      <vt:lpstr>Carlito</vt:lpstr>
      <vt:lpstr>Metropolitan</vt:lpstr>
      <vt:lpstr>                                                      SYSTEM OCHRONY DZIECKA W POLSCE -  STRUKTURA, KIERUNKI I WYZWANIA                                                                                                                                                  Joanna Gorczowska               Konsultant Ochrony Dziecka              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ZAŁOŻENIA KTÓRE MUSI SPEŁNIAĆ SYSTEM, ABY BYŁ SYSTEMEM OCHRONY DZIECKA 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Dariusz GRZEMNY</dc:creator>
  <cp:lastModifiedBy>Dariusz GRZEMNY</cp:lastModifiedBy>
  <cp:revision>1</cp:revision>
  <dcterms:modified xsi:type="dcterms:W3CDTF">2025-10-19T15:52:06Z</dcterms:modified>
</cp:coreProperties>
</file>